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x-e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88" r:id="rId12"/>
    <p:sldId id="269" r:id="rId13"/>
    <p:sldId id="290" r:id="rId14"/>
    <p:sldId id="271" r:id="rId15"/>
    <p:sldId id="272" r:id="rId16"/>
    <p:sldId id="270" r:id="rId17"/>
    <p:sldId id="291" r:id="rId18"/>
    <p:sldId id="274" r:id="rId19"/>
    <p:sldId id="273" r:id="rId20"/>
    <p:sldId id="283" r:id="rId21"/>
    <p:sldId id="285" r:id="rId22"/>
    <p:sldId id="276" r:id="rId23"/>
    <p:sldId id="277" r:id="rId24"/>
    <p:sldId id="278" r:id="rId25"/>
    <p:sldId id="286" r:id="rId26"/>
    <p:sldId id="279" r:id="rId27"/>
    <p:sldId id="281" r:id="rId28"/>
    <p:sldId id="282" r:id="rId29"/>
    <p:sldId id="260" r:id="rId30"/>
  </p:sldIdLst>
  <p:sldSz cx="12192000" cy="6858000"/>
  <p:notesSz cx="7099300" cy="10234613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40" userDrawn="1">
          <p15:clr>
            <a:srgbClr val="A4A3A4"/>
          </p15:clr>
        </p15:guide>
        <p15:guide id="2" pos="1371" userDrawn="1">
          <p15:clr>
            <a:srgbClr val="A4A3A4"/>
          </p15:clr>
        </p15:guide>
        <p15:guide id="3" pos="1530" userDrawn="1">
          <p15:clr>
            <a:srgbClr val="A4A3A4"/>
          </p15:clr>
        </p15:guide>
        <p15:guide id="4" pos="2562" userDrawn="1">
          <p15:clr>
            <a:srgbClr val="A4A3A4"/>
          </p15:clr>
        </p15:guide>
        <p15:guide id="5" pos="2721" userDrawn="1">
          <p15:clr>
            <a:srgbClr val="A4A3A4"/>
          </p15:clr>
        </p15:guide>
        <p15:guide id="6" pos="3753" userDrawn="1">
          <p15:clr>
            <a:srgbClr val="A4A3A4"/>
          </p15:clr>
        </p15:guide>
        <p15:guide id="7" pos="3911" userDrawn="1">
          <p15:clr>
            <a:srgbClr val="A4A3A4"/>
          </p15:clr>
        </p15:guide>
        <p15:guide id="8" pos="4943" userDrawn="1">
          <p15:clr>
            <a:srgbClr val="A4A3A4"/>
          </p15:clr>
        </p15:guide>
        <p15:guide id="9" pos="5102" userDrawn="1">
          <p15:clr>
            <a:srgbClr val="A4A3A4"/>
          </p15:clr>
        </p15:guide>
        <p15:guide id="10" pos="6134" userDrawn="1">
          <p15:clr>
            <a:srgbClr val="A4A3A4"/>
          </p15:clr>
        </p15:guide>
        <p15:guide id="11" pos="6292" userDrawn="1">
          <p15:clr>
            <a:srgbClr val="A4A3A4"/>
          </p15:clr>
        </p15:guide>
        <p15:guide id="12" pos="7324" userDrawn="1">
          <p15:clr>
            <a:srgbClr val="A4A3A4"/>
          </p15:clr>
        </p15:guide>
        <p15:guide id="13" orient="horz" pos="634" userDrawn="1">
          <p15:clr>
            <a:srgbClr val="A4A3A4"/>
          </p15:clr>
        </p15:guide>
        <p15:guide id="14" orient="horz" pos="1644" userDrawn="1">
          <p15:clr>
            <a:srgbClr val="A4A3A4"/>
          </p15:clr>
        </p15:guide>
        <p15:guide id="15" orient="horz" pos="1802" userDrawn="1">
          <p15:clr>
            <a:srgbClr val="A4A3A4"/>
          </p15:clr>
        </p15:guide>
        <p15:guide id="16" orient="horz" pos="2811" userDrawn="1">
          <p15:clr>
            <a:srgbClr val="A4A3A4"/>
          </p15:clr>
        </p15:guide>
        <p15:guide id="17" orient="horz" pos="2970" userDrawn="1">
          <p15:clr>
            <a:srgbClr val="A4A3A4"/>
          </p15:clr>
        </p15:guide>
        <p15:guide id="18" orient="horz" pos="3476" userDrawn="1">
          <p15:clr>
            <a:srgbClr val="A4A3A4"/>
          </p15:clr>
        </p15:guide>
        <p15:guide id="19" orient="horz" pos="39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eur" initials="A" lastIdx="3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DA9397-2005-432A-B7BE-49568DFE6D34}" v="1" dt="2019-11-14T10:14:47.3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4625" autoAdjust="0"/>
  </p:normalViewPr>
  <p:slideViewPr>
    <p:cSldViewPr snapToGrid="0">
      <p:cViewPr varScale="1">
        <p:scale>
          <a:sx n="57" d="100"/>
          <a:sy n="57" d="100"/>
        </p:scale>
        <p:origin x="132" y="72"/>
      </p:cViewPr>
      <p:guideLst>
        <p:guide pos="340"/>
        <p:guide pos="1371"/>
        <p:guide pos="1530"/>
        <p:guide pos="2562"/>
        <p:guide pos="2721"/>
        <p:guide pos="3753"/>
        <p:guide pos="3911"/>
        <p:guide pos="4943"/>
        <p:guide pos="5102"/>
        <p:guide pos="6134"/>
        <p:guide pos="6292"/>
        <p:guide pos="7324"/>
        <p:guide orient="horz" pos="634"/>
        <p:guide orient="horz" pos="1644"/>
        <p:guide orient="horz" pos="1802"/>
        <p:guide orient="horz" pos="2811"/>
        <p:guide orient="horz" pos="2970"/>
        <p:guide orient="horz" pos="3476"/>
        <p:guide orient="horz" pos="397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66" d="100"/>
          <a:sy n="66" d="100"/>
        </p:scale>
        <p:origin x="3354" y="10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59000" y="9553649"/>
            <a:ext cx="5982222" cy="16117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300"/>
            </a:lvl1pPr>
          </a:lstStyle>
          <a:p>
            <a:r>
              <a:rPr lang="en-US" sz="800" dirty="0"/>
              <a:t>Title: Derivation of </a:t>
            </a:r>
            <a:r>
              <a:rPr lang="en-US" sz="800" dirty="0" err="1"/>
              <a:t>threshols</a:t>
            </a:r>
            <a:r>
              <a:rPr lang="en-US" sz="800" dirty="0"/>
              <a:t> values in soil and groundwater for non-regulated substances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000" y="9714824"/>
            <a:ext cx="5423221" cy="1611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300"/>
            </a:lvl1pPr>
          </a:lstStyle>
          <a:p>
            <a:pPr algn="l"/>
            <a:r>
              <a:rPr lang="en-US" sz="800" dirty="0"/>
              <a:t>Date: 14 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59000" y="9876200"/>
            <a:ext cx="5982222" cy="16117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300"/>
            </a:lvl1pPr>
          </a:lstStyle>
          <a:p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982221" y="9714824"/>
            <a:ext cx="559000" cy="1611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300"/>
            </a:lvl1pPr>
          </a:lstStyle>
          <a:p>
            <a:fld id="{FC83C17D-ADA0-48C8-B540-397E0E6257D4}" type="slidenum">
              <a:rPr lang="en-US" sz="1000"/>
              <a:t>‹nr.›</a:t>
            </a:fld>
            <a:endParaRPr lang="en-US" sz="1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754" y="273998"/>
            <a:ext cx="2720467" cy="31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8574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913" y="1108075"/>
            <a:ext cx="6467475" cy="3638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58999" y="4992396"/>
            <a:ext cx="5982222" cy="430337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Header Placeholder 1"/>
          <p:cNvSpPr>
            <a:spLocks noGrp="1"/>
          </p:cNvSpPr>
          <p:nvPr>
            <p:ph type="hdr" sz="quarter"/>
          </p:nvPr>
        </p:nvSpPr>
        <p:spPr>
          <a:xfrm>
            <a:off x="559000" y="9553649"/>
            <a:ext cx="5982222" cy="16117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300"/>
            </a:lvl1pPr>
          </a:lstStyle>
          <a:p>
            <a:r>
              <a:rPr lang="en-US" sz="800" dirty="0"/>
              <a:t>Title: Derivation of </a:t>
            </a:r>
            <a:r>
              <a:rPr lang="en-US" sz="800" dirty="0" err="1"/>
              <a:t>threshols</a:t>
            </a:r>
            <a:r>
              <a:rPr lang="en-US" sz="800" dirty="0"/>
              <a:t> values in soil and groundwater for non-regulated substances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000" y="9714824"/>
            <a:ext cx="5423221" cy="1611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300"/>
            </a:lvl1pPr>
          </a:lstStyle>
          <a:p>
            <a:pPr algn="l"/>
            <a:r>
              <a:rPr lang="en-US" sz="800" dirty="0"/>
              <a:t>Date: 14 November 2019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559000" y="9876200"/>
            <a:ext cx="5982222" cy="16117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300"/>
            </a:lvl1pPr>
          </a:lstStyle>
          <a:p>
            <a:endParaRPr lang="en-US" sz="800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5982221" y="9714824"/>
            <a:ext cx="559000" cy="1611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300"/>
            </a:lvl1pPr>
          </a:lstStyle>
          <a:p>
            <a:fld id="{FC83C17D-ADA0-48C8-B540-397E0E6257D4}" type="slidenum">
              <a:rPr lang="en-US" sz="1000" smtClean="0"/>
              <a:t>‹nr.›</a:t>
            </a:fld>
            <a:endParaRPr lang="en-US" sz="1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754" y="273998"/>
            <a:ext cx="2720467" cy="31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39069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180000" indent="-1800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360000" indent="-1800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0000" indent="-1800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720000" indent="-1800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900000" indent="-1800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1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22118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S-Risk doesn’t account for pure product concentrations – actually, in case of volatile compounds, when there are indications of pure product, transport through (soil) air via diffusion is no longer applicable, but transport is driven by </a:t>
            </a:r>
            <a:r>
              <a:rPr lang="en-US" dirty="0" err="1"/>
              <a:t>vapour</a:t>
            </a:r>
            <a:r>
              <a:rPr lang="en-US" dirty="0"/>
              <a:t> pressure and S-Risk outcome are no longer reliable</a:t>
            </a:r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17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92445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18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38924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19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59192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20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95824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22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44934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VSnappe</a:t>
            </a:r>
            <a:r>
              <a:rPr lang="en-US" dirty="0"/>
              <a:t> = concentration for use as drinking water </a:t>
            </a:r>
          </a:p>
          <a:p>
            <a:r>
              <a:rPr lang="en-US" dirty="0"/>
              <a:t>Also instead of </a:t>
            </a:r>
            <a:r>
              <a:rPr lang="en-US" dirty="0" err="1"/>
              <a:t>Vsnappe</a:t>
            </a:r>
            <a:r>
              <a:rPr lang="en-US" dirty="0"/>
              <a:t>, 10% solubility used for prevention of pure product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23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747119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24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208582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25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576020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26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204797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27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47185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94976" indent="-194976" defTabSz="990478"/>
            <a:r>
              <a:rPr lang="fr-FR" dirty="0"/>
              <a:t>GRER: guide de référence pour l'étude de risques</a:t>
            </a:r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4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659471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proposed threshold values by Arcadis in soil based on human exposure which were higher than the DAS-values were not accepted, but the higher threshold values to prevent leaching we proposed in soil were accepted.</a:t>
            </a:r>
          </a:p>
          <a:p>
            <a:r>
              <a:rPr lang="en-US" dirty="0"/>
              <a:t>We certainly did not do unnecessary work by calculating groundwater threshold values =&gt; these will still be considered when remediation needs to be done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28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1470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Contrasting H-constant referenced for some compounds</a:t>
            </a:r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7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32168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S-Risk doesn’t account for pure product concentrations – actually, in case of volatile compounds, when there are indications of pure product, transport through (soil) air via diffusion is no longer applicable, but transport is driven by </a:t>
            </a:r>
            <a:r>
              <a:rPr lang="en-US" dirty="0" err="1"/>
              <a:t>vapour</a:t>
            </a:r>
            <a:r>
              <a:rPr lang="en-US" dirty="0"/>
              <a:t> pressure and S-Risk outcome are no longer reliable</a:t>
            </a:r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8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02735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All possible transport routes in light industry are taken into account</a:t>
            </a:r>
          </a:p>
          <a:p>
            <a:endParaRPr lang="en-US" dirty="0"/>
          </a:p>
          <a:p>
            <a:r>
              <a:rPr lang="en-US" dirty="0"/>
              <a:t>Why not inhalation of bathroom air and dermal contact bath/shower? There are showers available I think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10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23573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S-Risk doesn’t account for pure product concentrations – actually, in case of volatile compounds, when there are indications of pure product, transport through (soil) air via diffusion is no longer applicable, but transport is driven by </a:t>
            </a:r>
            <a:r>
              <a:rPr lang="en-US" dirty="0" err="1"/>
              <a:t>vapour</a:t>
            </a:r>
            <a:r>
              <a:rPr lang="en-US" dirty="0"/>
              <a:t> pressure and S-Risk outcome are no longer reliable</a:t>
            </a:r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11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58733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Application 3 of S-Risk calculates soil (or groundwater)concentrations at which the criteria are met (per </a:t>
            </a:r>
            <a:r>
              <a:rPr lang="en-US" dirty="0" err="1"/>
              <a:t>trasfermedium</a:t>
            </a:r>
            <a:r>
              <a:rPr lang="en-US" dirty="0"/>
              <a:t> RI=1, sum of RI = 1, </a:t>
            </a:r>
            <a:r>
              <a:rPr lang="en-US" dirty="0" err="1"/>
              <a:t>ExCR</a:t>
            </a:r>
            <a:r>
              <a:rPr lang="en-US" dirty="0"/>
              <a:t> = 1 and CI = 1 per medium)</a:t>
            </a:r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12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0193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S-Risk doesn’t account for pure product concentrations – actually, in case of volatile compounds, when there are indications of pure product, transport through (soil) air via diffusion is no longer applicable, but transport is driven by </a:t>
            </a:r>
            <a:r>
              <a:rPr lang="en-US" dirty="0" err="1"/>
              <a:t>vapour</a:t>
            </a:r>
            <a:r>
              <a:rPr lang="en-US" dirty="0"/>
              <a:t> pressure and S-Risk outcome are no longer reliable</a:t>
            </a:r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13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75118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15913" y="1108075"/>
            <a:ext cx="6467475" cy="36385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sz="800"/>
              <a:t>Title: Derivation of threshols values in soil and groundwater for non-regulated substances</a:t>
            </a:r>
            <a:endParaRPr lang="en-US" sz="8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 algn="l"/>
            <a:r>
              <a:rPr lang="en-US" sz="800"/>
              <a:t>Date: 14 November 2019</a:t>
            </a:r>
            <a:endParaRPr lang="en-US" sz="8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3C17D-ADA0-48C8-B540-397E0E6257D4}" type="slidenum">
              <a:rPr lang="en-US" sz="1000"/>
              <a:t>15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8733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1800000"/>
            <a:ext cx="12192000" cy="50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411" y="2277398"/>
            <a:ext cx="11087439" cy="526298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spcAft>
                <a:spcPts val="300"/>
              </a:spcAft>
              <a:defRPr sz="38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750" y="2855595"/>
            <a:ext cx="9197975" cy="720197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</a:t>
            </a:r>
          </a:p>
        </p:txBody>
      </p:sp>
      <p:cxnSp>
        <p:nvCxnSpPr>
          <p:cNvPr id="13" name="Horizontal Line"/>
          <p:cNvCxnSpPr/>
          <p:nvPr userDrawn="1"/>
        </p:nvCxnSpPr>
        <p:spPr bwMode="white">
          <a:xfrm flipH="1">
            <a:off x="1" y="6015323"/>
            <a:ext cx="12192000" cy="0"/>
          </a:xfrm>
          <a:prstGeom prst="line">
            <a:avLst/>
          </a:prstGeom>
          <a:ln w="9525" cmpd="sng">
            <a:solidFill>
              <a:schemeClr val="bg2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9411" y="3759559"/>
            <a:ext cx="9198314" cy="276999"/>
          </a:xfrm>
        </p:spPr>
        <p:txBody>
          <a:bodyPr>
            <a:noAutofit/>
          </a:bodyPr>
          <a:lstStyle>
            <a:lvl1pPr algn="l">
              <a:defRPr sz="1600">
                <a:solidFill>
                  <a:schemeClr val="accent2"/>
                </a:solidFill>
              </a:defRPr>
            </a:lvl1pPr>
          </a:lstStyle>
          <a:p>
            <a:fld id="{548A52B9-D91E-41DB-9BEE-856ED9C57045}" type="datetimeFigureOut">
              <a:rPr lang="en-US" smtClean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9749" y="6408001"/>
            <a:ext cx="7307263" cy="13849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1CACA2-8807-444A-80EF-366DD6953B54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 bwMode="white">
          <a:xfrm>
            <a:off x="8136000" y="2898000"/>
            <a:ext cx="4057270" cy="3959352"/>
            <a:chOff x="5095875" y="2898648"/>
            <a:chExt cx="4057270" cy="3959352"/>
          </a:xfrm>
        </p:grpSpPr>
        <p:cxnSp>
          <p:nvCxnSpPr>
            <p:cNvPr id="14" name="Diagonal Line 2"/>
            <p:cNvCxnSpPr/>
            <p:nvPr userDrawn="1"/>
          </p:nvCxnSpPr>
          <p:spPr bwMode="white">
            <a:xfrm flipH="1">
              <a:off x="5095875" y="2898648"/>
              <a:ext cx="4057270" cy="3959352"/>
            </a:xfrm>
            <a:prstGeom prst="line">
              <a:avLst/>
            </a:prstGeom>
            <a:ln w="9525" cmpd="sng">
              <a:solidFill>
                <a:schemeClr val="bg2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iagonal Line 1"/>
            <p:cNvCxnSpPr/>
            <p:nvPr userDrawn="1"/>
          </p:nvCxnSpPr>
          <p:spPr bwMode="white">
            <a:xfrm flipH="1">
              <a:off x="6794500" y="4445793"/>
              <a:ext cx="2349501" cy="2412207"/>
            </a:xfrm>
            <a:prstGeom prst="line">
              <a:avLst/>
            </a:prstGeom>
            <a:ln w="9525" cmpd="sng">
              <a:solidFill>
                <a:schemeClr val="bg2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Diagonal Line 2"/>
          <p:cNvCxnSpPr/>
          <p:nvPr userDrawn="1"/>
        </p:nvCxnSpPr>
        <p:spPr bwMode="white">
          <a:xfrm flipH="1">
            <a:off x="8134730" y="2898648"/>
            <a:ext cx="4057270" cy="3959352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Diagonal Line 1"/>
          <p:cNvCxnSpPr/>
          <p:nvPr userDrawn="1"/>
        </p:nvCxnSpPr>
        <p:spPr bwMode="white">
          <a:xfrm flipH="1">
            <a:off x="9842499" y="4445793"/>
            <a:ext cx="2349501" cy="2412207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Horizontal Line"/>
          <p:cNvCxnSpPr/>
          <p:nvPr userDrawn="1"/>
        </p:nvCxnSpPr>
        <p:spPr bwMode="white">
          <a:xfrm flipH="1">
            <a:off x="0" y="6015600"/>
            <a:ext cx="12193200" cy="0"/>
          </a:xfrm>
          <a:prstGeom prst="line">
            <a:avLst/>
          </a:prstGeom>
          <a:ln w="9525" cmpd="sng">
            <a:solidFill>
              <a:schemeClr val="bg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sLogo">
            <a:extLst>
              <a:ext uri="{FF2B5EF4-FFF2-40B4-BE49-F238E27FC236}">
                <a16:creationId xmlns:a16="http://schemas.microsoft.com/office/drawing/2014/main" id="{832D99D0-0D96-450A-8042-22276E5E5B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396000"/>
            <a:ext cx="3420000" cy="36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0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166209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067" y="1006476"/>
            <a:ext cx="3515782" cy="45116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39750" y="950208"/>
            <a:ext cx="7307261" cy="49859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539749" y="2358001"/>
            <a:ext cx="7307263" cy="3160149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49" y="1477756"/>
            <a:ext cx="7307263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4129763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39750" y="950208"/>
            <a:ext cx="7307261" cy="49859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539749" y="2358001"/>
            <a:ext cx="7307263" cy="3160150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 bwMode="ltGray">
          <a:xfrm>
            <a:off x="8111067" y="2102136"/>
            <a:ext cx="3515782" cy="360000"/>
            <a:chOff x="6083300" y="2351692"/>
            <a:chExt cx="2520000" cy="360000"/>
          </a:xfrm>
        </p:grpSpPr>
        <p:sp>
          <p:nvSpPr>
            <p:cNvPr id="11" name="Snip Single Corner Rectangle 10"/>
            <p:cNvSpPr/>
            <p:nvPr userDrawn="1"/>
          </p:nvSpPr>
          <p:spPr bwMode="ltGray">
            <a:xfrm flipH="1">
              <a:off x="6083300" y="2351692"/>
              <a:ext cx="2520000" cy="360000"/>
            </a:xfrm>
            <a:prstGeom prst="snip1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12" name="Right Triangle 11"/>
            <p:cNvSpPr/>
            <p:nvPr userDrawn="1"/>
          </p:nvSpPr>
          <p:spPr bwMode="ltGray">
            <a:xfrm flipH="1">
              <a:off x="6083300" y="2351692"/>
              <a:ext cx="129018" cy="180000"/>
            </a:xfrm>
            <a:prstGeom prst="rt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 bwMode="ltGray">
          <a:xfrm>
            <a:off x="8111067" y="2360295"/>
            <a:ext cx="3515782" cy="716707"/>
          </a:xfrm>
          <a:solidFill>
            <a:schemeClr val="accent1"/>
          </a:solidFill>
        </p:spPr>
        <p:txBody>
          <a:bodyPr wrap="square" lIns="216000" rIns="216000" bIns="216000">
            <a:spAutoFit/>
          </a:bodyPr>
          <a:lstStyle>
            <a:lvl1pPr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/>
              <a:t>Cliquez pour modifier les styles du texte du masque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7307262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6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3277388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88" y="1006476"/>
            <a:ext cx="7307261" cy="45116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39751" y="950208"/>
            <a:ext cx="3527424" cy="997196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539750" y="2868998"/>
            <a:ext cx="3527425" cy="2649152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988296"/>
            <a:ext cx="3527425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5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169247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1" y="3142801"/>
            <a:ext cx="3527424" cy="23753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539751" y="2358000"/>
            <a:ext cx="11087098" cy="729430"/>
          </a:xfrm>
        </p:spPr>
        <p:txBody>
          <a:bodyPr>
            <a:noAutofit/>
          </a:bodyPr>
          <a:lstStyle>
            <a:lvl1pPr>
              <a:buNone/>
              <a:defRPr/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/>
              <a:t>Cliquez pour modifier les styles du texte du masque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4319589" y="3142801"/>
            <a:ext cx="3527424" cy="23753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6"/>
          </p:nvPr>
        </p:nvSpPr>
        <p:spPr>
          <a:xfrm>
            <a:off x="8099425" y="3142801"/>
            <a:ext cx="3527424" cy="23753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 baseline="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11087099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Add title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7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4175695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pPr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dc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1673225" y="1477756"/>
            <a:ext cx="9953625" cy="609398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 cap="all" baseline="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%DT:TITLE%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1673225" y="2358000"/>
            <a:ext cx="900000" cy="936000"/>
          </a:xfrm>
        </p:spPr>
        <p:txBody>
          <a:bodyPr anchor="ctr" anchorCtr="0"/>
          <a:lstStyle>
            <a:lvl1pPr algn="ctr">
              <a:buNone/>
              <a:defRPr sz="1000"/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8" hasCustomPrompt="1"/>
          </p:nvPr>
        </p:nvSpPr>
        <p:spPr>
          <a:xfrm>
            <a:off x="1673225" y="3670200"/>
            <a:ext cx="900000" cy="936000"/>
          </a:xfrm>
        </p:spPr>
        <p:txBody>
          <a:bodyPr anchor="ctr" anchorCtr="0">
            <a:normAutofit/>
          </a:bodyPr>
          <a:lstStyle>
            <a:lvl1pPr algn="ctr">
              <a:buNone/>
              <a:defRPr sz="1000"/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1673225" y="4982400"/>
            <a:ext cx="900000" cy="936000"/>
          </a:xfrm>
        </p:spPr>
        <p:txBody>
          <a:bodyPr anchor="ctr" anchorCtr="0">
            <a:normAutofit/>
          </a:bodyPr>
          <a:lstStyle>
            <a:lvl1pPr algn="ctr">
              <a:buNone/>
              <a:defRPr sz="1000" baseline="0"/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2771999" y="2358000"/>
            <a:ext cx="8854851" cy="166199"/>
          </a:xfrm>
        </p:spPr>
        <p:txBody>
          <a:bodyPr>
            <a:noAutofit/>
          </a:bodyPr>
          <a:lstStyle>
            <a:lvl1pPr>
              <a:buNone/>
              <a:defRPr sz="1200" b="1" i="0" cap="all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surname</a:t>
            </a:r>
          </a:p>
        </p:txBody>
      </p:sp>
      <p:sp>
        <p:nvSpPr>
          <p:cNvPr id="11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2772001" y="2559601"/>
            <a:ext cx="1295174" cy="73337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buNone/>
              <a:defRPr sz="10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14" name="dcContact1"/>
          <p:cNvSpPr>
            <a:spLocks noGrp="1"/>
          </p:cNvSpPr>
          <p:nvPr>
            <p:ph type="body" sz="quarter" idx="22" hasCustomPrompt="1"/>
          </p:nvPr>
        </p:nvSpPr>
        <p:spPr>
          <a:xfrm>
            <a:off x="4319588" y="2610000"/>
            <a:ext cx="3527425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%DT[5]:T%	+xx (0)xx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</a:t>
            </a:r>
            <a:endParaRPr lang="en-US" dirty="0"/>
          </a:p>
          <a:p>
            <a:pPr lvl="0"/>
            <a:r>
              <a:rPr lang="en-US" dirty="0"/>
              <a:t>%DT[5]:M%	+xx (0)xx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</a:t>
            </a:r>
            <a:endParaRPr lang="en-US" dirty="0"/>
          </a:p>
          <a:p>
            <a:pPr lvl="0"/>
            <a:r>
              <a:rPr lang="en-US" dirty="0"/>
              <a:t>%DT[5]:E%	firstname.lastname@arcadis.com</a:t>
            </a:r>
          </a:p>
        </p:txBody>
      </p:sp>
      <p:sp>
        <p:nvSpPr>
          <p:cNvPr id="15" name="dcLocation1"/>
          <p:cNvSpPr>
            <a:spLocks noGrp="1"/>
          </p:cNvSpPr>
          <p:nvPr>
            <p:ph type="body" sz="quarter" idx="23" hasCustomPrompt="1"/>
          </p:nvPr>
        </p:nvSpPr>
        <p:spPr>
          <a:xfrm>
            <a:off x="8099426" y="2610000"/>
            <a:ext cx="3513473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%DT[5]:</a:t>
            </a:r>
            <a:r>
              <a:rPr lang="en-US" dirty="0" err="1"/>
              <a:t>Arcadis</a:t>
            </a:r>
            <a:r>
              <a:rPr lang="en-US" dirty="0"/>
              <a:t>%</a:t>
            </a:r>
          </a:p>
          <a:p>
            <a:pPr lvl="0"/>
            <a:r>
              <a:rPr lang="en-US" dirty="0"/>
              <a:t>Address Line 1</a:t>
            </a:r>
          </a:p>
          <a:p>
            <a:pPr lvl="0"/>
            <a:r>
              <a:rPr lang="en-US" dirty="0"/>
              <a:t>Address Line 2</a:t>
            </a:r>
          </a:p>
          <a:p>
            <a:pPr lvl="0"/>
            <a:r>
              <a:rPr lang="en-US" dirty="0"/>
              <a:t>Address Line 3</a:t>
            </a:r>
          </a:p>
        </p:txBody>
      </p:sp>
      <p:sp>
        <p:nvSpPr>
          <p:cNvPr id="16" name="Text Placeholder 18"/>
          <p:cNvSpPr>
            <a:spLocks noGrp="1"/>
          </p:cNvSpPr>
          <p:nvPr>
            <p:ph type="body" sz="quarter" idx="24" hasCustomPrompt="1"/>
          </p:nvPr>
        </p:nvSpPr>
        <p:spPr>
          <a:xfrm>
            <a:off x="2771999" y="3650400"/>
            <a:ext cx="8854851" cy="166199"/>
          </a:xfrm>
        </p:spPr>
        <p:txBody>
          <a:bodyPr>
            <a:noAutofit/>
          </a:bodyPr>
          <a:lstStyle>
            <a:lvl1pPr>
              <a:buNone/>
              <a:defRPr sz="1200" b="1" i="0" cap="all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surname</a:t>
            </a:r>
          </a:p>
        </p:txBody>
      </p:sp>
      <p:sp>
        <p:nvSpPr>
          <p:cNvPr id="17" name="Text Placeholder 18"/>
          <p:cNvSpPr>
            <a:spLocks noGrp="1"/>
          </p:cNvSpPr>
          <p:nvPr>
            <p:ph type="body" sz="quarter" idx="25" hasCustomPrompt="1"/>
          </p:nvPr>
        </p:nvSpPr>
        <p:spPr>
          <a:xfrm>
            <a:off x="2772001" y="3852001"/>
            <a:ext cx="1295174" cy="75225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buNone/>
              <a:defRPr sz="10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18" name="dcContact1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88" y="3919067"/>
            <a:ext cx="3527425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%DT[5]:T%	+xx (0)xx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</a:t>
            </a:r>
            <a:endParaRPr lang="en-US" dirty="0"/>
          </a:p>
          <a:p>
            <a:pPr lvl="0"/>
            <a:r>
              <a:rPr lang="en-US" dirty="0"/>
              <a:t>%DT[5]:M%	+xx (0)xx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</a:t>
            </a:r>
            <a:endParaRPr lang="en-US" dirty="0"/>
          </a:p>
          <a:p>
            <a:pPr lvl="0"/>
            <a:r>
              <a:rPr lang="en-US" dirty="0"/>
              <a:t>%DT[5]:E%	firstname.lastname@arcadis.com</a:t>
            </a:r>
          </a:p>
        </p:txBody>
      </p:sp>
      <p:sp>
        <p:nvSpPr>
          <p:cNvPr id="19" name="dcLocation1"/>
          <p:cNvSpPr>
            <a:spLocks noGrp="1"/>
          </p:cNvSpPr>
          <p:nvPr>
            <p:ph type="body" sz="quarter" idx="27" hasCustomPrompt="1"/>
          </p:nvPr>
        </p:nvSpPr>
        <p:spPr>
          <a:xfrm>
            <a:off x="8099426" y="3920400"/>
            <a:ext cx="3513473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%DT[5]:</a:t>
            </a:r>
            <a:r>
              <a:rPr lang="en-US" dirty="0" err="1"/>
              <a:t>Arcadis</a:t>
            </a:r>
            <a:r>
              <a:rPr lang="en-US" dirty="0"/>
              <a:t>%</a:t>
            </a:r>
          </a:p>
          <a:p>
            <a:pPr lvl="0"/>
            <a:r>
              <a:rPr lang="en-US" dirty="0"/>
              <a:t>Address Line 1</a:t>
            </a:r>
          </a:p>
          <a:p>
            <a:pPr lvl="0"/>
            <a:r>
              <a:rPr lang="en-US" dirty="0"/>
              <a:t>Address Line 2</a:t>
            </a:r>
          </a:p>
          <a:p>
            <a:pPr lvl="0"/>
            <a:r>
              <a:rPr lang="en-US" dirty="0"/>
              <a:t>Address Line 3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8" hasCustomPrompt="1"/>
          </p:nvPr>
        </p:nvSpPr>
        <p:spPr>
          <a:xfrm>
            <a:off x="2771999" y="4964400"/>
            <a:ext cx="8854851" cy="166199"/>
          </a:xfrm>
        </p:spPr>
        <p:txBody>
          <a:bodyPr>
            <a:noAutofit/>
          </a:bodyPr>
          <a:lstStyle>
            <a:lvl1pPr>
              <a:buNone/>
              <a:defRPr sz="1200" b="1" i="0" cap="all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surname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29" hasCustomPrompt="1"/>
          </p:nvPr>
        </p:nvSpPr>
        <p:spPr>
          <a:xfrm>
            <a:off x="2772001" y="5166001"/>
            <a:ext cx="1295174" cy="751114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0"/>
              </a:spcAft>
              <a:buNone/>
              <a:defRPr sz="10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Role</a:t>
            </a:r>
          </a:p>
        </p:txBody>
      </p:sp>
      <p:sp>
        <p:nvSpPr>
          <p:cNvPr id="22" name="dcContact1"/>
          <p:cNvSpPr>
            <a:spLocks noGrp="1"/>
          </p:cNvSpPr>
          <p:nvPr>
            <p:ph type="body" sz="quarter" idx="30" hasCustomPrompt="1"/>
          </p:nvPr>
        </p:nvSpPr>
        <p:spPr>
          <a:xfrm>
            <a:off x="4319588" y="5230686"/>
            <a:ext cx="3527425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%DT[5]:T%	+xx (0)xx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</a:t>
            </a:r>
            <a:endParaRPr lang="en-US" dirty="0"/>
          </a:p>
          <a:p>
            <a:pPr lvl="0"/>
            <a:r>
              <a:rPr lang="en-US" dirty="0"/>
              <a:t>%DT[5]:M%	+xx (0)xx </a:t>
            </a:r>
            <a:r>
              <a:rPr lang="en-US" dirty="0" err="1"/>
              <a:t>xxxx</a:t>
            </a:r>
            <a:r>
              <a:rPr lang="en-US" dirty="0"/>
              <a:t> </a:t>
            </a:r>
            <a:r>
              <a:rPr lang="en-US" dirty="0" err="1"/>
              <a:t>xxxx</a:t>
            </a:r>
            <a:endParaRPr lang="en-US" dirty="0"/>
          </a:p>
          <a:p>
            <a:pPr lvl="0"/>
            <a:r>
              <a:rPr lang="en-US" dirty="0"/>
              <a:t>%DT[5]:E%	firstname.lastname@arcadis.com</a:t>
            </a:r>
          </a:p>
        </p:txBody>
      </p:sp>
      <p:sp>
        <p:nvSpPr>
          <p:cNvPr id="23" name="dcLocation1"/>
          <p:cNvSpPr>
            <a:spLocks noGrp="1"/>
          </p:cNvSpPr>
          <p:nvPr>
            <p:ph type="body" sz="quarter" idx="31" hasCustomPrompt="1"/>
          </p:nvPr>
        </p:nvSpPr>
        <p:spPr>
          <a:xfrm>
            <a:off x="8099426" y="5230800"/>
            <a:ext cx="3513473" cy="712800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80000" algn="l"/>
              </a:tabLst>
              <a:defRPr sz="900" b="0" i="0" cap="none" baseline="0"/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%DT[5]:</a:t>
            </a:r>
            <a:r>
              <a:rPr lang="en-US" dirty="0" err="1"/>
              <a:t>Arcadis</a:t>
            </a:r>
            <a:r>
              <a:rPr lang="en-US" dirty="0"/>
              <a:t>%</a:t>
            </a:r>
          </a:p>
          <a:p>
            <a:pPr lvl="0"/>
            <a:r>
              <a:rPr lang="en-US" dirty="0"/>
              <a:t>Address Line 1</a:t>
            </a:r>
          </a:p>
          <a:p>
            <a:pPr lvl="0"/>
            <a:r>
              <a:rPr lang="en-US" dirty="0"/>
              <a:t>Address Line 2</a:t>
            </a:r>
          </a:p>
          <a:p>
            <a:pPr lvl="0"/>
            <a:r>
              <a:rPr lang="en-US" dirty="0"/>
              <a:t>Address Line 3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2" hasCustomPrompt="1"/>
          </p:nvPr>
        </p:nvSpPr>
        <p:spPr>
          <a:xfrm>
            <a:off x="1674000" y="3481200"/>
            <a:ext cx="9954000" cy="0"/>
          </a:xfrm>
          <a:ln w="12700">
            <a:solidFill>
              <a:schemeClr val="accent1"/>
            </a:solidFill>
          </a:ln>
        </p:spPr>
        <p:txBody>
          <a:bodyPr/>
          <a:lstStyle>
            <a:lvl1pPr>
              <a:buNone/>
              <a:defRPr/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33" hasCustomPrompt="1"/>
          </p:nvPr>
        </p:nvSpPr>
        <p:spPr>
          <a:xfrm>
            <a:off x="1674000" y="4795200"/>
            <a:ext cx="9954000" cy="0"/>
          </a:xfrm>
          <a:ln w="12700">
            <a:solidFill>
              <a:schemeClr val="accent1"/>
            </a:solidFill>
          </a:ln>
        </p:spPr>
        <p:txBody>
          <a:bodyPr/>
          <a:lstStyle>
            <a:lvl1pPr>
              <a:buNone/>
              <a:defRPr/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6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pPr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5" name="dcLeft"/>
          <p:cNvSpPr>
            <a:spLocks noGrp="1"/>
          </p:cNvSpPr>
          <p:nvPr>
            <p:ph type="body" sz="quarter" idx="25" hasCustomPrompt="1"/>
          </p:nvPr>
        </p:nvSpPr>
        <p:spPr>
          <a:xfrm>
            <a:off x="539751" y="2609851"/>
            <a:ext cx="1385888" cy="3307899"/>
          </a:xfrm>
        </p:spPr>
        <p:txBody>
          <a:bodyPr/>
          <a:lstStyle>
            <a:lvl1pPr>
              <a:spcBef>
                <a:spcPts val="200"/>
              </a:spcBef>
              <a:spcAft>
                <a:spcPts val="0"/>
              </a:spcAft>
              <a:defRPr sz="1000" cap="all" baseline="0"/>
            </a:lvl1pPr>
            <a:lvl2pPr marL="0" indent="0">
              <a:spcBef>
                <a:spcPts val="200"/>
              </a:spcBef>
              <a:buNone/>
              <a:defRPr sz="900">
                <a:solidFill>
                  <a:schemeClr val="accent1"/>
                </a:solidFill>
              </a:defRPr>
            </a:lvl2pPr>
            <a:lvl3pPr marL="0" marR="0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900">
                <a:solidFill>
                  <a:schemeClr val="accent1"/>
                </a:solidFill>
              </a:defRPr>
            </a:lvl3pPr>
            <a:lvl4pPr marL="810000" indent="-270000">
              <a:buFont typeface="Arial" panose="020B0604020202020204" pitchFamily="34" charset="0"/>
              <a:buChar char="-"/>
              <a:defRPr sz="900"/>
            </a:lvl4pPr>
            <a:lvl5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/>
            </a:lvl5pPr>
            <a:lvl6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/>
            </a:lvl6pPr>
            <a:lvl7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7pPr>
            <a:lvl8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8pPr>
            <a:lvl9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9pPr>
          </a:lstStyle>
          <a:p>
            <a:pPr lvl="0"/>
            <a:r>
              <a:rPr lang="en-US" dirty="0"/>
              <a:t>%</a:t>
            </a:r>
            <a:r>
              <a:rPr lang="en-US" dirty="0" err="1"/>
              <a:t>DT:client</a:t>
            </a:r>
            <a:r>
              <a:rPr lang="en-US" dirty="0"/>
              <a:t>%</a:t>
            </a:r>
          </a:p>
          <a:p>
            <a:pPr lvl="1"/>
            <a:r>
              <a:rPr lang="en-US" dirty="0"/>
              <a:t>%</a:t>
            </a:r>
            <a:r>
              <a:rPr lang="en-US" dirty="0" err="1"/>
              <a:t>DT:ClientName</a:t>
            </a:r>
            <a:r>
              <a:rPr lang="en-US" dirty="0"/>
              <a:t>%</a:t>
            </a:r>
          </a:p>
          <a:p>
            <a:pPr lvl="0"/>
            <a:r>
              <a:rPr lang="en-US" dirty="0"/>
              <a:t>%</a:t>
            </a:r>
            <a:r>
              <a:rPr lang="en-US" dirty="0" err="1"/>
              <a:t>DT:Overallvalue</a:t>
            </a:r>
            <a:r>
              <a:rPr lang="en-US" dirty="0"/>
              <a:t>%</a:t>
            </a:r>
          </a:p>
          <a:p>
            <a:pPr lvl="1"/>
            <a:r>
              <a:rPr lang="en-US" dirty="0"/>
              <a:t>%</a:t>
            </a:r>
            <a:r>
              <a:rPr lang="en-US" dirty="0" err="1"/>
              <a:t>DT:Amount</a:t>
            </a:r>
            <a:r>
              <a:rPr lang="en-US" dirty="0"/>
              <a:t>%</a:t>
            </a:r>
          </a:p>
          <a:p>
            <a:pPr lvl="0"/>
            <a:r>
              <a:rPr lang="en-US" dirty="0"/>
              <a:t>%</a:t>
            </a:r>
            <a:r>
              <a:rPr lang="en-US" dirty="0" err="1"/>
              <a:t>DT:Productsservices</a:t>
            </a:r>
            <a:r>
              <a:rPr lang="en-US" dirty="0"/>
              <a:t>%</a:t>
            </a:r>
          </a:p>
          <a:p>
            <a:pPr lvl="2"/>
            <a:r>
              <a:rPr lang="en-US" dirty="0"/>
              <a:t>%DT:ProductService1%</a:t>
            </a:r>
          </a:p>
          <a:p>
            <a:pPr marL="0" marR="0" lvl="2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%DT:ProductService2%</a:t>
            </a:r>
          </a:p>
          <a:p>
            <a:pPr marL="0" marR="0" lvl="2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%DT:ProductService3%</a:t>
            </a:r>
          </a:p>
          <a:p>
            <a:pPr marL="0" marR="0" lvl="2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%DT:ProductService4%</a:t>
            </a:r>
          </a:p>
          <a:p>
            <a:pPr lvl="0"/>
            <a:r>
              <a:rPr lang="en-US" dirty="0"/>
              <a:t>%</a:t>
            </a:r>
            <a:r>
              <a:rPr lang="en-US" dirty="0" err="1"/>
              <a:t>DT:ProjectDates</a:t>
            </a:r>
            <a:r>
              <a:rPr lang="en-US" dirty="0"/>
              <a:t>%</a:t>
            </a:r>
          </a:p>
          <a:p>
            <a:pPr lvl="1"/>
            <a:r>
              <a:rPr lang="en-US" dirty="0"/>
              <a:t>%</a:t>
            </a:r>
            <a:r>
              <a:rPr lang="en-US" dirty="0" err="1"/>
              <a:t>DT:StartEndDates</a:t>
            </a:r>
            <a:r>
              <a:rPr lang="en-US" dirty="0"/>
              <a:t>%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2" hasCustomPrompt="1"/>
          </p:nvPr>
        </p:nvSpPr>
        <p:spPr bwMode="ltGray">
          <a:xfrm flipH="1">
            <a:off x="538661" y="1006475"/>
            <a:ext cx="8316413" cy="1332000"/>
          </a:xfrm>
          <a:prstGeom prst="snip1Rect">
            <a:avLst>
              <a:gd name="adj" fmla="val 21836"/>
            </a:avLst>
          </a:prstGeo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33"/>
          </p:nvPr>
        </p:nvSpPr>
        <p:spPr>
          <a:xfrm>
            <a:off x="8855075" y="1006475"/>
            <a:ext cx="2771775" cy="1332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Cliquez sur l'icône pour ajouter une image</a:t>
            </a:r>
            <a:endParaRPr lang="en-US" dirty="0"/>
          </a:p>
        </p:txBody>
      </p:sp>
      <p:sp>
        <p:nvSpPr>
          <p:cNvPr id="18" name="dcBody"/>
          <p:cNvSpPr>
            <a:spLocks noGrp="1"/>
          </p:cNvSpPr>
          <p:nvPr>
            <p:ph type="body" sz="half" idx="2" hasCustomPrompt="1"/>
          </p:nvPr>
        </p:nvSpPr>
        <p:spPr>
          <a:xfrm>
            <a:off x="2176463" y="3103781"/>
            <a:ext cx="9450386" cy="2813969"/>
          </a:xfrm>
        </p:spPr>
        <p:txBody>
          <a:bodyPr numCol="2" spcCol="252000">
            <a:normAutofit/>
          </a:bodyPr>
          <a:lstStyle>
            <a:lvl1pPr>
              <a:spcBef>
                <a:spcPts val="200"/>
              </a:spcBef>
              <a:spcAft>
                <a:spcPts val="400"/>
              </a:spcAft>
              <a:defRPr sz="1200" b="1">
                <a:solidFill>
                  <a:schemeClr val="accent1"/>
                </a:solidFill>
              </a:defRPr>
            </a:lvl1pPr>
            <a:lvl2pPr marL="0" indent="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000"/>
            </a:lvl2pPr>
            <a:lvl3pPr marL="27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3pPr>
            <a:lvl4pPr marL="54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/>
            </a:lvl4pPr>
            <a:lvl5pPr marL="81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5pPr>
            <a:lvl6pPr marL="108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/>
            </a:lvl6pPr>
            <a:lvl7pPr marL="135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7pPr>
            <a:lvl8pPr marL="162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/>
            </a:lvl8pPr>
            <a:lvl9pPr marL="189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 baseline="0"/>
            </a:lvl9pPr>
          </a:lstStyle>
          <a:p>
            <a:pPr lvl="0"/>
            <a:r>
              <a:rPr lang="en-US" dirty="0"/>
              <a:t>%</a:t>
            </a:r>
            <a:r>
              <a:rPr lang="en-US" dirty="0" err="1"/>
              <a:t>DT:OurRole</a:t>
            </a:r>
            <a:r>
              <a:rPr lang="en-US" dirty="0"/>
              <a:t>%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magna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libero,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magna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magna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libero,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magna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urna.Third</a:t>
            </a:r>
            <a:r>
              <a:rPr lang="en-US" dirty="0"/>
              <a:t> level</a:t>
            </a:r>
          </a:p>
          <a:p>
            <a:pPr lvl="0"/>
            <a:r>
              <a:rPr lang="en-US" dirty="0"/>
              <a:t>%</a:t>
            </a:r>
            <a:r>
              <a:rPr lang="en-US" dirty="0" err="1"/>
              <a:t>DT:KeyChallenges</a:t>
            </a:r>
            <a:r>
              <a:rPr lang="en-US" dirty="0"/>
              <a:t>%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magna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libero,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magna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%</a:t>
            </a:r>
            <a:r>
              <a:rPr lang="en-US" dirty="0" err="1"/>
              <a:t>DT:InnovationBestPractice</a:t>
            </a:r>
            <a:r>
              <a:rPr lang="en-US" dirty="0"/>
              <a:t>%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magna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libero,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magna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urna</a:t>
            </a:r>
            <a:endParaRPr lang="en-US" dirty="0"/>
          </a:p>
          <a:p>
            <a:pPr lvl="0"/>
            <a:r>
              <a:rPr lang="en-US" dirty="0"/>
              <a:t>%</a:t>
            </a:r>
            <a:r>
              <a:rPr lang="en-US" dirty="0" err="1"/>
              <a:t>DT:WhatWeAreProudOf</a:t>
            </a:r>
            <a:r>
              <a:rPr lang="en-US" dirty="0"/>
              <a:t>%</a:t>
            </a:r>
          </a:p>
          <a:p>
            <a:pPr lvl="1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magna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libero,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magna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4" hasCustomPrompt="1"/>
          </p:nvPr>
        </p:nvSpPr>
        <p:spPr>
          <a:xfrm flipH="1">
            <a:off x="539750" y="1006475"/>
            <a:ext cx="288000" cy="288000"/>
          </a:xfrm>
          <a:prstGeom prst="rtTriangle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20" name="Title 11"/>
          <p:cNvSpPr>
            <a:spLocks noGrp="1"/>
          </p:cNvSpPr>
          <p:nvPr>
            <p:ph type="title" hasCustomPrompt="1"/>
          </p:nvPr>
        </p:nvSpPr>
        <p:spPr>
          <a:xfrm>
            <a:off x="864000" y="1294475"/>
            <a:ext cx="7738662" cy="498598"/>
          </a:xfrm>
        </p:spPr>
        <p:txBody>
          <a:bodyPr/>
          <a:lstStyle>
            <a:lvl1pPr>
              <a:defRPr sz="1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Add title</a:t>
            </a:r>
            <a:endParaRPr lang="en-US" dirty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863999" y="1894319"/>
            <a:ext cx="7738664" cy="22159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26" name="dcProductDescription"/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2177226" y="2610000"/>
            <a:ext cx="9451232" cy="388800"/>
          </a:xfrm>
        </p:spPr>
        <p:txBody>
          <a:bodyPr/>
          <a:lstStyle>
            <a:lvl1pPr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%</a:t>
            </a:r>
            <a:r>
              <a:rPr lang="en-US" dirty="0" err="1"/>
              <a:t>DT:Introduction</a:t>
            </a:r>
            <a:r>
              <a:rPr lang="en-US" dirty="0"/>
              <a:t>%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6" hasCustomPrompt="1"/>
          </p:nvPr>
        </p:nvSpPr>
        <p:spPr>
          <a:xfrm>
            <a:off x="7030800" y="5162400"/>
            <a:ext cx="4597200" cy="360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buNone/>
              <a:defRPr>
                <a:solidFill>
                  <a:schemeClr val="accent3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25" name="dcRelevance"/>
          <p:cNvSpPr>
            <a:spLocks noGrp="1"/>
          </p:cNvSpPr>
          <p:nvPr userDrawn="1">
            <p:ph type="body" sz="quarter" idx="15" hasCustomPrompt="1"/>
          </p:nvPr>
        </p:nvSpPr>
        <p:spPr bwMode="ltGray">
          <a:xfrm>
            <a:off x="7028954" y="5419331"/>
            <a:ext cx="4597896" cy="522808"/>
          </a:xfrm>
          <a:solidFill>
            <a:schemeClr val="accent3"/>
          </a:solidFill>
        </p:spPr>
        <p:txBody>
          <a:bodyPr wrap="square" lIns="216000" rIns="216000" bIns="216000">
            <a:spAutoFit/>
          </a:bodyPr>
          <a:lstStyle>
            <a:lvl1pPr>
              <a:spcBef>
                <a:spcPts val="0"/>
              </a:spcBef>
              <a:spcAft>
                <a:spcPts val="0"/>
              </a:spcAft>
              <a:buNone/>
              <a:defRPr sz="1200" b="1" cap="all" baseline="0">
                <a:solidFill>
                  <a:schemeClr val="accent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000"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%DT: </a:t>
            </a:r>
            <a:r>
              <a:rPr lang="en-US" dirty="0" err="1"/>
              <a:t>RelevanceToThisOpportunity</a:t>
            </a:r>
            <a:r>
              <a:rPr lang="en-US" dirty="0"/>
              <a:t>%</a:t>
            </a:r>
          </a:p>
          <a:p>
            <a:pPr lvl="1"/>
            <a:r>
              <a:rPr lang="en-US" dirty="0"/>
              <a:t>%</a:t>
            </a:r>
            <a:r>
              <a:rPr lang="en-US" dirty="0" err="1"/>
              <a:t>DT:RelevanceToThisOpportunityContent</a:t>
            </a:r>
            <a:r>
              <a:rPr lang="en-US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789913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pPr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dcLeft"/>
          <p:cNvSpPr>
            <a:spLocks noGrp="1"/>
          </p:cNvSpPr>
          <p:nvPr>
            <p:ph type="body" sz="quarter" idx="25" hasCustomPrompt="1"/>
          </p:nvPr>
        </p:nvSpPr>
        <p:spPr>
          <a:xfrm>
            <a:off x="539751" y="2302475"/>
            <a:ext cx="1385888" cy="3615275"/>
          </a:xfrm>
        </p:spPr>
        <p:txBody>
          <a:bodyPr/>
          <a:lstStyle>
            <a:lvl1pPr>
              <a:spcBef>
                <a:spcPts val="200"/>
              </a:spcBef>
              <a:spcAft>
                <a:spcPts val="0"/>
              </a:spcAft>
              <a:defRPr sz="1000" cap="all" baseline="0"/>
            </a:lvl1pPr>
            <a:lvl2pPr marL="0" indent="0">
              <a:spcBef>
                <a:spcPts val="200"/>
              </a:spcBef>
              <a:buNone/>
              <a:defRPr sz="900">
                <a:solidFill>
                  <a:schemeClr val="accent1"/>
                </a:solidFill>
              </a:defRPr>
            </a:lvl2pPr>
            <a:lvl3pPr marL="0" marR="0" indent="-1440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900">
                <a:solidFill>
                  <a:schemeClr val="accent1"/>
                </a:solidFill>
              </a:defRPr>
            </a:lvl3pPr>
            <a:lvl4pPr marL="810000" indent="-270000">
              <a:buFont typeface="Arial" panose="020B0604020202020204" pitchFamily="34" charset="0"/>
              <a:buChar char="-"/>
              <a:defRPr sz="900"/>
            </a:lvl4pPr>
            <a:lvl5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/>
            </a:lvl5pPr>
            <a:lvl6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/>
            </a:lvl6pPr>
            <a:lvl7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7pPr>
            <a:lvl8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8pPr>
            <a:lvl9pPr marL="144000" indent="-144000">
              <a:spcBef>
                <a:spcPts val="200"/>
              </a:spcBef>
              <a:buFont typeface="Arial" panose="020B0604020202020204" pitchFamily="34" charset="0"/>
              <a:buChar char="•"/>
              <a:defRPr sz="900" baseline="0"/>
            </a:lvl9pPr>
          </a:lstStyle>
          <a:p>
            <a:pPr lvl="0"/>
            <a:r>
              <a:rPr lang="en-US" dirty="0"/>
              <a:t>%</a:t>
            </a:r>
            <a:r>
              <a:rPr lang="en-US" dirty="0" err="1"/>
              <a:t>DT:AreasOfExpertise</a:t>
            </a:r>
            <a:r>
              <a:rPr lang="en-US" dirty="0"/>
              <a:t>%</a:t>
            </a:r>
          </a:p>
          <a:p>
            <a:pPr lvl="1"/>
            <a:r>
              <a:rPr lang="en-US" dirty="0"/>
              <a:t>%DT:Skill1%</a:t>
            </a:r>
          </a:p>
          <a:p>
            <a:pPr lvl="1"/>
            <a:r>
              <a:rPr lang="en-US" dirty="0"/>
              <a:t>%DT:Skill2%</a:t>
            </a:r>
          </a:p>
          <a:p>
            <a:pPr lvl="1"/>
            <a:r>
              <a:rPr lang="en-US" dirty="0"/>
              <a:t>%DT:Skill3%</a:t>
            </a:r>
          </a:p>
          <a:p>
            <a:pPr lvl="1"/>
            <a:r>
              <a:rPr lang="en-US" dirty="0"/>
              <a:t>%DT:Skill4%</a:t>
            </a:r>
          </a:p>
          <a:p>
            <a:pPr lvl="0"/>
            <a:r>
              <a:rPr lang="en-US" dirty="0"/>
              <a:t>%DT: Qualifications%</a:t>
            </a:r>
          </a:p>
          <a:p>
            <a:pPr lvl="1"/>
            <a:r>
              <a:rPr lang="en-US" dirty="0"/>
              <a:t>%DT:Qualification1%</a:t>
            </a:r>
          </a:p>
          <a:p>
            <a:pPr lvl="1"/>
            <a:r>
              <a:rPr lang="en-US" dirty="0"/>
              <a:t>%DT:Qualification2%</a:t>
            </a:r>
          </a:p>
          <a:p>
            <a:pPr lvl="1"/>
            <a:r>
              <a:rPr lang="en-US" dirty="0"/>
              <a:t>%DT:Qualification3%</a:t>
            </a:r>
          </a:p>
          <a:p>
            <a:pPr lvl="0"/>
            <a:r>
              <a:rPr lang="en-US" dirty="0"/>
              <a:t>%</a:t>
            </a:r>
            <a:r>
              <a:rPr lang="en-US" dirty="0" err="1"/>
              <a:t>DT:Position</a:t>
            </a:r>
            <a:r>
              <a:rPr lang="en-US" dirty="0"/>
              <a:t>%</a:t>
            </a:r>
          </a:p>
          <a:p>
            <a:pPr lvl="2"/>
            <a:r>
              <a:rPr lang="en-US" dirty="0"/>
              <a:t>%</a:t>
            </a:r>
            <a:r>
              <a:rPr lang="en-US" dirty="0" err="1"/>
              <a:t>DT:PositionHere</a:t>
            </a:r>
            <a:r>
              <a:rPr lang="en-US" dirty="0"/>
              <a:t>%</a:t>
            </a:r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32" hasCustomPrompt="1"/>
          </p:nvPr>
        </p:nvSpPr>
        <p:spPr bwMode="ltGray">
          <a:xfrm flipH="1">
            <a:off x="538661" y="1006475"/>
            <a:ext cx="9199064" cy="1008000"/>
          </a:xfrm>
          <a:prstGeom prst="snip1Rect">
            <a:avLst>
              <a:gd name="adj" fmla="val 29152"/>
            </a:avLst>
          </a:prstGeo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33"/>
          </p:nvPr>
        </p:nvSpPr>
        <p:spPr>
          <a:xfrm>
            <a:off x="9988549" y="1006475"/>
            <a:ext cx="1638299" cy="1008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Cliquez sur l'icône pour ajouter une image</a:t>
            </a:r>
            <a:endParaRPr lang="en-US" dirty="0"/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4" hasCustomPrompt="1"/>
          </p:nvPr>
        </p:nvSpPr>
        <p:spPr>
          <a:xfrm flipH="1">
            <a:off x="534985" y="1006475"/>
            <a:ext cx="288000" cy="288000"/>
          </a:xfrm>
          <a:prstGeom prst="rtTriangle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10" name="Title 11"/>
          <p:cNvSpPr>
            <a:spLocks noGrp="1"/>
          </p:cNvSpPr>
          <p:nvPr>
            <p:ph type="title" hasCustomPrompt="1"/>
          </p:nvPr>
        </p:nvSpPr>
        <p:spPr>
          <a:xfrm>
            <a:off x="863999" y="1294475"/>
            <a:ext cx="8661663" cy="249299"/>
          </a:xfrm>
        </p:spPr>
        <p:txBody>
          <a:bodyPr>
            <a:noAutofit/>
          </a:bodyPr>
          <a:lstStyle>
            <a:lvl1pPr>
              <a:defRPr sz="18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err="1"/>
              <a:t>Firstname</a:t>
            </a:r>
            <a:r>
              <a:rPr lang="en-US"/>
              <a:t> Surname</a:t>
            </a:r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863999" y="1641600"/>
            <a:ext cx="8661665" cy="221599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Description or Subtitle</a:t>
            </a:r>
          </a:p>
        </p:txBody>
      </p:sp>
      <p:sp>
        <p:nvSpPr>
          <p:cNvPr id="12" name="dcProductDescription"/>
          <p:cNvSpPr>
            <a:spLocks noGrp="1"/>
          </p:cNvSpPr>
          <p:nvPr>
            <p:ph type="body" sz="quarter" idx="35" hasCustomPrompt="1"/>
          </p:nvPr>
        </p:nvSpPr>
        <p:spPr>
          <a:xfrm>
            <a:off x="2176463" y="2304000"/>
            <a:ext cx="9450386" cy="388800"/>
          </a:xfrm>
        </p:spPr>
        <p:txBody>
          <a:bodyPr/>
          <a:lstStyle>
            <a:lvl1pPr>
              <a:buNone/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%</a:t>
            </a:r>
            <a:r>
              <a:rPr lang="en-US" dirty="0" err="1"/>
              <a:t>DT:Introduction</a:t>
            </a:r>
            <a:r>
              <a:rPr lang="en-US" dirty="0"/>
              <a:t>%</a:t>
            </a:r>
          </a:p>
        </p:txBody>
      </p:sp>
      <p:sp>
        <p:nvSpPr>
          <p:cNvPr id="13" name="dcBody"/>
          <p:cNvSpPr>
            <a:spLocks noGrp="1"/>
          </p:cNvSpPr>
          <p:nvPr>
            <p:ph type="body" sz="half" idx="2" hasCustomPrompt="1"/>
          </p:nvPr>
        </p:nvSpPr>
        <p:spPr>
          <a:xfrm>
            <a:off x="2176463" y="2811601"/>
            <a:ext cx="9450386" cy="3106150"/>
          </a:xfrm>
        </p:spPr>
        <p:txBody>
          <a:bodyPr numCol="2" spcCol="252000">
            <a:normAutofit/>
          </a:bodyPr>
          <a:lstStyle>
            <a:lvl1pPr>
              <a:spcBef>
                <a:spcPts val="200"/>
              </a:spcBef>
              <a:spcAft>
                <a:spcPts val="400"/>
              </a:spcAft>
              <a:buNone/>
              <a:defRPr sz="1000" b="1">
                <a:solidFill>
                  <a:schemeClr val="tx1"/>
                </a:solidFill>
              </a:defRPr>
            </a:lvl1pPr>
            <a:lvl2pPr marL="0" indent="0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400" b="0">
                <a:solidFill>
                  <a:schemeClr val="tx1"/>
                </a:solidFill>
              </a:defRPr>
            </a:lvl2pPr>
            <a:lvl3pPr marL="0" indent="0">
              <a:spcBef>
                <a:spcPts val="12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200" b="1">
                <a:solidFill>
                  <a:schemeClr val="accent1"/>
                </a:solidFill>
              </a:defRPr>
            </a:lvl3pPr>
            <a:lvl4pPr marL="0" indent="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050"/>
            </a:lvl4pPr>
            <a:lvl5pPr marL="0" indent="0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000"/>
            </a:lvl5pPr>
            <a:lvl6pPr marL="27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6pPr>
            <a:lvl7pPr marL="54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/>
            </a:lvl7pPr>
            <a:lvl8pPr marL="81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/>
            </a:lvl8pPr>
            <a:lvl9pPr marL="1080000" indent="-2700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  <a:defRPr sz="1000" baseline="0"/>
            </a:lvl9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magna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libero,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magna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%DT: </a:t>
            </a:r>
            <a:r>
              <a:rPr lang="en-US" dirty="0" err="1"/>
              <a:t>SuitabilityToTheRole</a:t>
            </a:r>
            <a:r>
              <a:rPr lang="en-US" dirty="0"/>
              <a:t>%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magna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libero,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magna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urna.Third</a:t>
            </a:r>
            <a:r>
              <a:rPr lang="en-US" dirty="0"/>
              <a:t> level</a:t>
            </a:r>
          </a:p>
          <a:p>
            <a:pPr lvl="2"/>
            <a:r>
              <a:rPr lang="en-US" dirty="0"/>
              <a:t>%DT: </a:t>
            </a:r>
            <a:r>
              <a:rPr lang="en-US" dirty="0" err="1"/>
              <a:t>RelevanceOfExperience</a:t>
            </a:r>
            <a:r>
              <a:rPr lang="en-US" dirty="0"/>
              <a:t>%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magna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pulvinar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libero,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magna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%</a:t>
            </a:r>
            <a:r>
              <a:rPr lang="en-US" dirty="0" err="1"/>
              <a:t>DT:ProjectExperience</a:t>
            </a:r>
            <a:r>
              <a:rPr lang="en-US" dirty="0"/>
              <a:t>%</a:t>
            </a:r>
          </a:p>
          <a:p>
            <a:pPr lvl="2"/>
            <a:r>
              <a:rPr lang="en-US" dirty="0"/>
              <a:t>%</a:t>
            </a:r>
            <a:r>
              <a:rPr lang="en-US" dirty="0" err="1"/>
              <a:t>DT:ProjectTitle</a:t>
            </a:r>
            <a:r>
              <a:rPr lang="en-US" dirty="0"/>
              <a:t>%</a:t>
            </a:r>
          </a:p>
          <a:p>
            <a:pPr lvl="3"/>
            <a:r>
              <a:rPr lang="en-US" dirty="0"/>
              <a:t>%</a:t>
            </a:r>
            <a:r>
              <a:rPr lang="en-US" dirty="0" err="1"/>
              <a:t>DT:ClientNameDateFee</a:t>
            </a:r>
            <a:r>
              <a:rPr lang="en-US" dirty="0"/>
              <a:t>%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%</a:t>
            </a:r>
            <a:r>
              <a:rPr lang="en-US" dirty="0" err="1"/>
              <a:t>DT:ProjectTitle</a:t>
            </a:r>
            <a:r>
              <a:rPr lang="en-US" dirty="0"/>
              <a:t>%</a:t>
            </a:r>
          </a:p>
          <a:p>
            <a:pPr lvl="3"/>
            <a:r>
              <a:rPr lang="en-US" dirty="0"/>
              <a:t>%</a:t>
            </a:r>
            <a:r>
              <a:rPr lang="en-US" dirty="0" err="1"/>
              <a:t>DT:ClientNameDateFee</a:t>
            </a:r>
            <a:r>
              <a:rPr lang="en-US" dirty="0"/>
              <a:t>%</a:t>
            </a:r>
          </a:p>
          <a:p>
            <a:pPr lvl="4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8232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 userDrawn="1"/>
        </p:nvSpPr>
        <p:spPr bwMode="ltGray">
          <a:xfrm flipH="1">
            <a:off x="539750" y="1620000"/>
            <a:ext cx="11087100" cy="4696663"/>
          </a:xfrm>
          <a:prstGeom prst="snip1Rect">
            <a:avLst>
              <a:gd name="adj" fmla="val 61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ight Triangle 9"/>
          <p:cNvSpPr/>
          <p:nvPr userDrawn="1"/>
        </p:nvSpPr>
        <p:spPr>
          <a:xfrm flipH="1">
            <a:off x="539750" y="1620000"/>
            <a:ext cx="288000" cy="2880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1200000" y="1928372"/>
            <a:ext cx="8758917" cy="4985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</a:t>
            </a:r>
            <a:r>
              <a:rPr lang="en-US"/>
              <a:t>section title</a:t>
            </a:r>
            <a:endParaRPr lang="en-US" dirty="0"/>
          </a:p>
        </p:txBody>
      </p:sp>
      <p:pic>
        <p:nvPicPr>
          <p:cNvPr id="3" name="sLogo">
            <a:extLst>
              <a:ext uri="{FF2B5EF4-FFF2-40B4-BE49-F238E27FC236}">
                <a16:creationId xmlns:a16="http://schemas.microsoft.com/office/drawing/2014/main" id="{6E04B043-0328-447B-9E0B-3E5B8C75C4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000" y="396001"/>
            <a:ext cx="2826000" cy="29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022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 userDrawn="1"/>
        </p:nvSpPr>
        <p:spPr bwMode="ltGray">
          <a:xfrm flipH="1">
            <a:off x="539750" y="1620000"/>
            <a:ext cx="11087100" cy="4696663"/>
          </a:xfrm>
          <a:prstGeom prst="snip1Rect">
            <a:avLst>
              <a:gd name="adj" fmla="val 618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ight Triangle 9"/>
          <p:cNvSpPr/>
          <p:nvPr userDrawn="1"/>
        </p:nvSpPr>
        <p:spPr>
          <a:xfrm flipH="1">
            <a:off x="539750" y="1620000"/>
            <a:ext cx="288000" cy="2880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1200000" y="1928372"/>
            <a:ext cx="8758917" cy="4985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</a:t>
            </a:r>
            <a:r>
              <a:rPr lang="en-US"/>
              <a:t>section title</a:t>
            </a:r>
            <a:endParaRPr lang="en-US" dirty="0"/>
          </a:p>
        </p:txBody>
      </p:sp>
      <p:pic>
        <p:nvPicPr>
          <p:cNvPr id="3" name="sLogo">
            <a:extLst>
              <a:ext uri="{FF2B5EF4-FFF2-40B4-BE49-F238E27FC236}">
                <a16:creationId xmlns:a16="http://schemas.microsoft.com/office/drawing/2014/main" id="{F47836B3-0494-4B30-9369-870EAD160F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000" y="396001"/>
            <a:ext cx="2826000" cy="29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25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8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1800000"/>
            <a:ext cx="12192000" cy="5058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Click icon to add picture</a:t>
            </a:r>
          </a:p>
          <a:p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 hasCustomPrompt="1"/>
          </p:nvPr>
        </p:nvSpPr>
        <p:spPr bwMode="ltGray">
          <a:xfrm flipH="1">
            <a:off x="540000" y="2070000"/>
            <a:ext cx="11086850" cy="1620000"/>
          </a:xfrm>
          <a:prstGeom prst="snip1Rect">
            <a:avLst>
              <a:gd name="adj" fmla="val 17843"/>
            </a:avLst>
          </a:prstGeo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 flipH="1">
            <a:off x="540000" y="2070000"/>
            <a:ext cx="288000" cy="288000"/>
          </a:xfrm>
          <a:prstGeom prst="rtTriangle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63998" y="2330912"/>
            <a:ext cx="9946800" cy="498598"/>
          </a:xfrm>
        </p:spPr>
        <p:txBody>
          <a:bodyPr>
            <a:noAutofit/>
          </a:bodyPr>
          <a:lstStyle>
            <a:lvl1pPr algn="l">
              <a:lnSpc>
                <a:spcPct val="90000"/>
              </a:lnSpc>
              <a:spcAft>
                <a:spcPts val="0"/>
              </a:spcAft>
              <a:defRPr sz="36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3998" y="2825008"/>
            <a:ext cx="9946800" cy="664797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subtitle</a:t>
            </a:r>
          </a:p>
        </p:txBody>
      </p:sp>
      <p:pic>
        <p:nvPicPr>
          <p:cNvPr id="5" name="sLogo">
            <a:extLst>
              <a:ext uri="{FF2B5EF4-FFF2-40B4-BE49-F238E27FC236}">
                <a16:creationId xmlns:a16="http://schemas.microsoft.com/office/drawing/2014/main" id="{EA966721-C5F8-4676-BC39-DF9E898D01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396000"/>
            <a:ext cx="3420000" cy="36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47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6334850" y="2029750"/>
            <a:ext cx="5292000" cy="3488400"/>
            <a:chOff x="2337" y="1166"/>
            <a:chExt cx="3011" cy="1984"/>
          </a:xfrm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337" y="1166"/>
              <a:ext cx="1621" cy="1557"/>
            </a:xfrm>
            <a:custGeom>
              <a:avLst/>
              <a:gdLst>
                <a:gd name="T0" fmla="*/ 415 w 685"/>
                <a:gd name="T1" fmla="*/ 240 h 657"/>
                <a:gd name="T2" fmla="*/ 376 w 685"/>
                <a:gd name="T3" fmla="*/ 280 h 657"/>
                <a:gd name="T4" fmla="*/ 356 w 685"/>
                <a:gd name="T5" fmla="*/ 300 h 657"/>
                <a:gd name="T6" fmla="*/ 353 w 685"/>
                <a:gd name="T7" fmla="*/ 328 h 657"/>
                <a:gd name="T8" fmla="*/ 309 w 685"/>
                <a:gd name="T9" fmla="*/ 328 h 657"/>
                <a:gd name="T10" fmla="*/ 309 w 685"/>
                <a:gd name="T11" fmla="*/ 317 h 657"/>
                <a:gd name="T12" fmla="*/ 316 w 685"/>
                <a:gd name="T13" fmla="*/ 281 h 657"/>
                <a:gd name="T14" fmla="*/ 344 w 685"/>
                <a:gd name="T15" fmla="*/ 250 h 657"/>
                <a:gd name="T16" fmla="*/ 370 w 685"/>
                <a:gd name="T17" fmla="*/ 227 h 657"/>
                <a:gd name="T18" fmla="*/ 376 w 685"/>
                <a:gd name="T19" fmla="*/ 208 h 657"/>
                <a:gd name="T20" fmla="*/ 365 w 685"/>
                <a:gd name="T21" fmla="*/ 184 h 657"/>
                <a:gd name="T22" fmla="*/ 334 w 685"/>
                <a:gd name="T23" fmla="*/ 174 h 657"/>
                <a:gd name="T24" fmla="*/ 303 w 685"/>
                <a:gd name="T25" fmla="*/ 184 h 657"/>
                <a:gd name="T26" fmla="*/ 286 w 685"/>
                <a:gd name="T27" fmla="*/ 217 h 657"/>
                <a:gd name="T28" fmla="*/ 241 w 685"/>
                <a:gd name="T29" fmla="*/ 211 h 657"/>
                <a:gd name="T30" fmla="*/ 267 w 685"/>
                <a:gd name="T31" fmla="*/ 158 h 657"/>
                <a:gd name="T32" fmla="*/ 332 w 685"/>
                <a:gd name="T33" fmla="*/ 137 h 657"/>
                <a:gd name="T34" fmla="*/ 399 w 685"/>
                <a:gd name="T35" fmla="*/ 159 h 657"/>
                <a:gd name="T36" fmla="*/ 424 w 685"/>
                <a:gd name="T37" fmla="*/ 210 h 657"/>
                <a:gd name="T38" fmla="*/ 415 w 685"/>
                <a:gd name="T39" fmla="*/ 240 h 657"/>
                <a:gd name="T40" fmla="*/ 358 w 685"/>
                <a:gd name="T41" fmla="*/ 394 h 657"/>
                <a:gd name="T42" fmla="*/ 309 w 685"/>
                <a:gd name="T43" fmla="*/ 394 h 657"/>
                <a:gd name="T44" fmla="*/ 309 w 685"/>
                <a:gd name="T45" fmla="*/ 345 h 657"/>
                <a:gd name="T46" fmla="*/ 358 w 685"/>
                <a:gd name="T47" fmla="*/ 345 h 657"/>
                <a:gd name="T48" fmla="*/ 358 w 685"/>
                <a:gd name="T49" fmla="*/ 394 h 657"/>
                <a:gd name="T50" fmla="*/ 584 w 685"/>
                <a:gd name="T51" fmla="*/ 82 h 657"/>
                <a:gd name="T52" fmla="*/ 343 w 685"/>
                <a:gd name="T53" fmla="*/ 0 h 657"/>
                <a:gd name="T54" fmla="*/ 101 w 685"/>
                <a:gd name="T55" fmla="*/ 82 h 657"/>
                <a:gd name="T56" fmla="*/ 0 w 685"/>
                <a:gd name="T57" fmla="*/ 283 h 657"/>
                <a:gd name="T58" fmla="*/ 101 w 685"/>
                <a:gd name="T59" fmla="*/ 484 h 657"/>
                <a:gd name="T60" fmla="*/ 343 w 685"/>
                <a:gd name="T61" fmla="*/ 565 h 657"/>
                <a:gd name="T62" fmla="*/ 411 w 685"/>
                <a:gd name="T63" fmla="*/ 560 h 657"/>
                <a:gd name="T64" fmla="*/ 497 w 685"/>
                <a:gd name="T65" fmla="*/ 653 h 657"/>
                <a:gd name="T66" fmla="*/ 507 w 685"/>
                <a:gd name="T67" fmla="*/ 657 h 657"/>
                <a:gd name="T68" fmla="*/ 512 w 685"/>
                <a:gd name="T69" fmla="*/ 657 h 657"/>
                <a:gd name="T70" fmla="*/ 521 w 685"/>
                <a:gd name="T71" fmla="*/ 644 h 657"/>
                <a:gd name="T72" fmla="*/ 521 w 685"/>
                <a:gd name="T73" fmla="*/ 524 h 657"/>
                <a:gd name="T74" fmla="*/ 584 w 685"/>
                <a:gd name="T75" fmla="*/ 484 h 657"/>
                <a:gd name="T76" fmla="*/ 685 w 685"/>
                <a:gd name="T77" fmla="*/ 283 h 657"/>
                <a:gd name="T78" fmla="*/ 584 w 685"/>
                <a:gd name="T79" fmla="*/ 82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85" h="657">
                  <a:moveTo>
                    <a:pt x="415" y="240"/>
                  </a:moveTo>
                  <a:cubicBezTo>
                    <a:pt x="409" y="250"/>
                    <a:pt x="396" y="263"/>
                    <a:pt x="376" y="280"/>
                  </a:cubicBezTo>
                  <a:cubicBezTo>
                    <a:pt x="365" y="288"/>
                    <a:pt x="359" y="295"/>
                    <a:pt x="356" y="300"/>
                  </a:cubicBezTo>
                  <a:cubicBezTo>
                    <a:pt x="354" y="306"/>
                    <a:pt x="353" y="315"/>
                    <a:pt x="353" y="328"/>
                  </a:cubicBezTo>
                  <a:cubicBezTo>
                    <a:pt x="309" y="328"/>
                    <a:pt x="309" y="328"/>
                    <a:pt x="309" y="328"/>
                  </a:cubicBezTo>
                  <a:cubicBezTo>
                    <a:pt x="309" y="322"/>
                    <a:pt x="309" y="318"/>
                    <a:pt x="309" y="317"/>
                  </a:cubicBezTo>
                  <a:cubicBezTo>
                    <a:pt x="309" y="302"/>
                    <a:pt x="311" y="291"/>
                    <a:pt x="316" y="281"/>
                  </a:cubicBezTo>
                  <a:cubicBezTo>
                    <a:pt x="320" y="272"/>
                    <a:pt x="330" y="262"/>
                    <a:pt x="344" y="250"/>
                  </a:cubicBezTo>
                  <a:cubicBezTo>
                    <a:pt x="358" y="238"/>
                    <a:pt x="367" y="231"/>
                    <a:pt x="370" y="227"/>
                  </a:cubicBezTo>
                  <a:cubicBezTo>
                    <a:pt x="374" y="222"/>
                    <a:pt x="376" y="215"/>
                    <a:pt x="376" y="208"/>
                  </a:cubicBezTo>
                  <a:cubicBezTo>
                    <a:pt x="376" y="199"/>
                    <a:pt x="372" y="191"/>
                    <a:pt x="365" y="184"/>
                  </a:cubicBezTo>
                  <a:cubicBezTo>
                    <a:pt x="357" y="177"/>
                    <a:pt x="347" y="174"/>
                    <a:pt x="334" y="174"/>
                  </a:cubicBezTo>
                  <a:cubicBezTo>
                    <a:pt x="322" y="174"/>
                    <a:pt x="311" y="177"/>
                    <a:pt x="303" y="184"/>
                  </a:cubicBezTo>
                  <a:cubicBezTo>
                    <a:pt x="295" y="192"/>
                    <a:pt x="289" y="202"/>
                    <a:pt x="286" y="217"/>
                  </a:cubicBezTo>
                  <a:cubicBezTo>
                    <a:pt x="241" y="211"/>
                    <a:pt x="241" y="211"/>
                    <a:pt x="241" y="211"/>
                  </a:cubicBezTo>
                  <a:cubicBezTo>
                    <a:pt x="242" y="190"/>
                    <a:pt x="251" y="173"/>
                    <a:pt x="267" y="158"/>
                  </a:cubicBezTo>
                  <a:cubicBezTo>
                    <a:pt x="284" y="144"/>
                    <a:pt x="305" y="137"/>
                    <a:pt x="332" y="137"/>
                  </a:cubicBezTo>
                  <a:cubicBezTo>
                    <a:pt x="360" y="137"/>
                    <a:pt x="382" y="144"/>
                    <a:pt x="399" y="159"/>
                  </a:cubicBezTo>
                  <a:cubicBezTo>
                    <a:pt x="416" y="173"/>
                    <a:pt x="424" y="190"/>
                    <a:pt x="424" y="210"/>
                  </a:cubicBezTo>
                  <a:cubicBezTo>
                    <a:pt x="424" y="221"/>
                    <a:pt x="421" y="231"/>
                    <a:pt x="415" y="240"/>
                  </a:cubicBezTo>
                  <a:moveTo>
                    <a:pt x="358" y="394"/>
                  </a:moveTo>
                  <a:cubicBezTo>
                    <a:pt x="309" y="394"/>
                    <a:pt x="309" y="394"/>
                    <a:pt x="309" y="394"/>
                  </a:cubicBezTo>
                  <a:cubicBezTo>
                    <a:pt x="309" y="345"/>
                    <a:pt x="309" y="345"/>
                    <a:pt x="309" y="345"/>
                  </a:cubicBezTo>
                  <a:cubicBezTo>
                    <a:pt x="358" y="345"/>
                    <a:pt x="358" y="345"/>
                    <a:pt x="358" y="345"/>
                  </a:cubicBezTo>
                  <a:lnTo>
                    <a:pt x="358" y="394"/>
                  </a:lnTo>
                  <a:close/>
                  <a:moveTo>
                    <a:pt x="584" y="82"/>
                  </a:moveTo>
                  <a:cubicBezTo>
                    <a:pt x="520" y="29"/>
                    <a:pt x="434" y="0"/>
                    <a:pt x="343" y="0"/>
                  </a:cubicBezTo>
                  <a:cubicBezTo>
                    <a:pt x="252" y="0"/>
                    <a:pt x="166" y="29"/>
                    <a:pt x="101" y="82"/>
                  </a:cubicBezTo>
                  <a:cubicBezTo>
                    <a:pt x="36" y="136"/>
                    <a:pt x="0" y="207"/>
                    <a:pt x="0" y="283"/>
                  </a:cubicBezTo>
                  <a:cubicBezTo>
                    <a:pt x="0" y="359"/>
                    <a:pt x="36" y="430"/>
                    <a:pt x="101" y="484"/>
                  </a:cubicBezTo>
                  <a:cubicBezTo>
                    <a:pt x="166" y="536"/>
                    <a:pt x="252" y="565"/>
                    <a:pt x="343" y="565"/>
                  </a:cubicBezTo>
                  <a:cubicBezTo>
                    <a:pt x="366" y="565"/>
                    <a:pt x="389" y="564"/>
                    <a:pt x="411" y="560"/>
                  </a:cubicBezTo>
                  <a:cubicBezTo>
                    <a:pt x="497" y="653"/>
                    <a:pt x="497" y="653"/>
                    <a:pt x="497" y="653"/>
                  </a:cubicBezTo>
                  <a:cubicBezTo>
                    <a:pt x="500" y="656"/>
                    <a:pt x="504" y="657"/>
                    <a:pt x="507" y="657"/>
                  </a:cubicBezTo>
                  <a:cubicBezTo>
                    <a:pt x="509" y="657"/>
                    <a:pt x="511" y="657"/>
                    <a:pt x="512" y="657"/>
                  </a:cubicBezTo>
                  <a:cubicBezTo>
                    <a:pt x="518" y="654"/>
                    <a:pt x="521" y="649"/>
                    <a:pt x="521" y="644"/>
                  </a:cubicBezTo>
                  <a:cubicBezTo>
                    <a:pt x="521" y="524"/>
                    <a:pt x="521" y="524"/>
                    <a:pt x="521" y="524"/>
                  </a:cubicBezTo>
                  <a:cubicBezTo>
                    <a:pt x="544" y="513"/>
                    <a:pt x="565" y="499"/>
                    <a:pt x="584" y="484"/>
                  </a:cubicBezTo>
                  <a:cubicBezTo>
                    <a:pt x="649" y="430"/>
                    <a:pt x="685" y="359"/>
                    <a:pt x="685" y="283"/>
                  </a:cubicBezTo>
                  <a:cubicBezTo>
                    <a:pt x="685" y="207"/>
                    <a:pt x="649" y="136"/>
                    <a:pt x="584" y="8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745" y="1590"/>
              <a:ext cx="1603" cy="1560"/>
            </a:xfrm>
            <a:custGeom>
              <a:avLst/>
              <a:gdLst>
                <a:gd name="T0" fmla="*/ 499 w 677"/>
                <a:gd name="T1" fmla="*/ 316 h 658"/>
                <a:gd name="T2" fmla="*/ 457 w 677"/>
                <a:gd name="T3" fmla="*/ 275 h 658"/>
                <a:gd name="T4" fmla="*/ 499 w 677"/>
                <a:gd name="T5" fmla="*/ 234 h 658"/>
                <a:gd name="T6" fmla="*/ 540 w 677"/>
                <a:gd name="T7" fmla="*/ 275 h 658"/>
                <a:gd name="T8" fmla="*/ 499 w 677"/>
                <a:gd name="T9" fmla="*/ 316 h 658"/>
                <a:gd name="T10" fmla="*/ 335 w 677"/>
                <a:gd name="T11" fmla="*/ 316 h 658"/>
                <a:gd name="T12" fmla="*/ 293 w 677"/>
                <a:gd name="T13" fmla="*/ 275 h 658"/>
                <a:gd name="T14" fmla="*/ 335 w 677"/>
                <a:gd name="T15" fmla="*/ 234 h 658"/>
                <a:gd name="T16" fmla="*/ 376 w 677"/>
                <a:gd name="T17" fmla="*/ 275 h 658"/>
                <a:gd name="T18" fmla="*/ 335 w 677"/>
                <a:gd name="T19" fmla="*/ 316 h 658"/>
                <a:gd name="T20" fmla="*/ 170 w 677"/>
                <a:gd name="T21" fmla="*/ 316 h 658"/>
                <a:gd name="T22" fmla="*/ 129 w 677"/>
                <a:gd name="T23" fmla="*/ 275 h 658"/>
                <a:gd name="T24" fmla="*/ 170 w 677"/>
                <a:gd name="T25" fmla="*/ 234 h 658"/>
                <a:gd name="T26" fmla="*/ 211 w 677"/>
                <a:gd name="T27" fmla="*/ 275 h 658"/>
                <a:gd name="T28" fmla="*/ 170 w 677"/>
                <a:gd name="T29" fmla="*/ 316 h 658"/>
                <a:gd name="T30" fmla="*/ 575 w 677"/>
                <a:gd name="T31" fmla="*/ 82 h 658"/>
                <a:gd name="T32" fmla="*/ 334 w 677"/>
                <a:gd name="T33" fmla="*/ 0 h 658"/>
                <a:gd name="T34" fmla="*/ 126 w 677"/>
                <a:gd name="T35" fmla="*/ 59 h 658"/>
                <a:gd name="T36" fmla="*/ 129 w 677"/>
                <a:gd name="T37" fmla="*/ 104 h 658"/>
                <a:gd name="T38" fmla="*/ 14 w 677"/>
                <a:gd name="T39" fmla="*/ 335 h 658"/>
                <a:gd name="T40" fmla="*/ 0 w 677"/>
                <a:gd name="T41" fmla="*/ 345 h 658"/>
                <a:gd name="T42" fmla="*/ 93 w 677"/>
                <a:gd name="T43" fmla="*/ 484 h 658"/>
                <a:gd name="T44" fmla="*/ 156 w 677"/>
                <a:gd name="T45" fmla="*/ 524 h 658"/>
                <a:gd name="T46" fmla="*/ 156 w 677"/>
                <a:gd name="T47" fmla="*/ 644 h 658"/>
                <a:gd name="T48" fmla="*/ 164 w 677"/>
                <a:gd name="T49" fmla="*/ 657 h 658"/>
                <a:gd name="T50" fmla="*/ 169 w 677"/>
                <a:gd name="T51" fmla="*/ 658 h 658"/>
                <a:gd name="T52" fmla="*/ 180 w 677"/>
                <a:gd name="T53" fmla="*/ 653 h 658"/>
                <a:gd name="T54" fmla="*/ 266 w 677"/>
                <a:gd name="T55" fmla="*/ 560 h 658"/>
                <a:gd name="T56" fmla="*/ 334 w 677"/>
                <a:gd name="T57" fmla="*/ 565 h 658"/>
                <a:gd name="T58" fmla="*/ 575 w 677"/>
                <a:gd name="T59" fmla="*/ 484 h 658"/>
                <a:gd name="T60" fmla="*/ 677 w 677"/>
                <a:gd name="T61" fmla="*/ 283 h 658"/>
                <a:gd name="T62" fmla="*/ 575 w 677"/>
                <a:gd name="T63" fmla="*/ 82 h 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77" h="658">
                  <a:moveTo>
                    <a:pt x="499" y="316"/>
                  </a:moveTo>
                  <a:cubicBezTo>
                    <a:pt x="476" y="316"/>
                    <a:pt x="457" y="298"/>
                    <a:pt x="457" y="275"/>
                  </a:cubicBezTo>
                  <a:cubicBezTo>
                    <a:pt x="457" y="252"/>
                    <a:pt x="476" y="234"/>
                    <a:pt x="499" y="234"/>
                  </a:cubicBezTo>
                  <a:cubicBezTo>
                    <a:pt x="521" y="234"/>
                    <a:pt x="540" y="252"/>
                    <a:pt x="540" y="275"/>
                  </a:cubicBezTo>
                  <a:cubicBezTo>
                    <a:pt x="540" y="298"/>
                    <a:pt x="521" y="316"/>
                    <a:pt x="499" y="316"/>
                  </a:cubicBezTo>
                  <a:moveTo>
                    <a:pt x="335" y="316"/>
                  </a:moveTo>
                  <a:cubicBezTo>
                    <a:pt x="312" y="316"/>
                    <a:pt x="293" y="298"/>
                    <a:pt x="293" y="275"/>
                  </a:cubicBezTo>
                  <a:cubicBezTo>
                    <a:pt x="293" y="252"/>
                    <a:pt x="312" y="234"/>
                    <a:pt x="335" y="234"/>
                  </a:cubicBezTo>
                  <a:cubicBezTo>
                    <a:pt x="357" y="234"/>
                    <a:pt x="376" y="252"/>
                    <a:pt x="376" y="275"/>
                  </a:cubicBezTo>
                  <a:cubicBezTo>
                    <a:pt x="376" y="298"/>
                    <a:pt x="357" y="316"/>
                    <a:pt x="335" y="316"/>
                  </a:cubicBezTo>
                  <a:moveTo>
                    <a:pt x="170" y="316"/>
                  </a:moveTo>
                  <a:cubicBezTo>
                    <a:pt x="147" y="316"/>
                    <a:pt x="129" y="298"/>
                    <a:pt x="129" y="275"/>
                  </a:cubicBezTo>
                  <a:cubicBezTo>
                    <a:pt x="129" y="252"/>
                    <a:pt x="147" y="234"/>
                    <a:pt x="170" y="234"/>
                  </a:cubicBezTo>
                  <a:cubicBezTo>
                    <a:pt x="192" y="234"/>
                    <a:pt x="211" y="252"/>
                    <a:pt x="211" y="275"/>
                  </a:cubicBezTo>
                  <a:cubicBezTo>
                    <a:pt x="211" y="298"/>
                    <a:pt x="192" y="316"/>
                    <a:pt x="170" y="316"/>
                  </a:cubicBezTo>
                  <a:moveTo>
                    <a:pt x="575" y="82"/>
                  </a:moveTo>
                  <a:cubicBezTo>
                    <a:pt x="511" y="29"/>
                    <a:pt x="425" y="0"/>
                    <a:pt x="334" y="0"/>
                  </a:cubicBezTo>
                  <a:cubicBezTo>
                    <a:pt x="258" y="0"/>
                    <a:pt x="185" y="21"/>
                    <a:pt x="126" y="59"/>
                  </a:cubicBezTo>
                  <a:cubicBezTo>
                    <a:pt x="128" y="73"/>
                    <a:pt x="129" y="89"/>
                    <a:pt x="129" y="104"/>
                  </a:cubicBezTo>
                  <a:cubicBezTo>
                    <a:pt x="129" y="192"/>
                    <a:pt x="88" y="274"/>
                    <a:pt x="14" y="335"/>
                  </a:cubicBezTo>
                  <a:cubicBezTo>
                    <a:pt x="9" y="338"/>
                    <a:pt x="5" y="342"/>
                    <a:pt x="0" y="345"/>
                  </a:cubicBezTo>
                  <a:cubicBezTo>
                    <a:pt x="14" y="397"/>
                    <a:pt x="46" y="445"/>
                    <a:pt x="93" y="484"/>
                  </a:cubicBezTo>
                  <a:cubicBezTo>
                    <a:pt x="112" y="499"/>
                    <a:pt x="133" y="513"/>
                    <a:pt x="156" y="524"/>
                  </a:cubicBezTo>
                  <a:cubicBezTo>
                    <a:pt x="156" y="644"/>
                    <a:pt x="156" y="644"/>
                    <a:pt x="156" y="644"/>
                  </a:cubicBezTo>
                  <a:cubicBezTo>
                    <a:pt x="156" y="649"/>
                    <a:pt x="159" y="655"/>
                    <a:pt x="164" y="657"/>
                  </a:cubicBezTo>
                  <a:cubicBezTo>
                    <a:pt x="166" y="657"/>
                    <a:pt x="168" y="658"/>
                    <a:pt x="169" y="658"/>
                  </a:cubicBezTo>
                  <a:cubicBezTo>
                    <a:pt x="173" y="658"/>
                    <a:pt x="177" y="656"/>
                    <a:pt x="180" y="653"/>
                  </a:cubicBezTo>
                  <a:cubicBezTo>
                    <a:pt x="266" y="560"/>
                    <a:pt x="266" y="560"/>
                    <a:pt x="266" y="560"/>
                  </a:cubicBezTo>
                  <a:cubicBezTo>
                    <a:pt x="288" y="564"/>
                    <a:pt x="311" y="565"/>
                    <a:pt x="334" y="565"/>
                  </a:cubicBezTo>
                  <a:cubicBezTo>
                    <a:pt x="425" y="565"/>
                    <a:pt x="511" y="536"/>
                    <a:pt x="575" y="484"/>
                  </a:cubicBezTo>
                  <a:cubicBezTo>
                    <a:pt x="641" y="430"/>
                    <a:pt x="677" y="359"/>
                    <a:pt x="677" y="283"/>
                  </a:cubicBezTo>
                  <a:cubicBezTo>
                    <a:pt x="677" y="207"/>
                    <a:pt x="641" y="136"/>
                    <a:pt x="575" y="8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</p:grpSp>
      <p:sp>
        <p:nvSpPr>
          <p:cNvPr id="6" name="Rectangle 5"/>
          <p:cNvSpPr/>
          <p:nvPr userDrawn="1"/>
        </p:nvSpPr>
        <p:spPr bwMode="white">
          <a:xfrm>
            <a:off x="0" y="6316664"/>
            <a:ext cx="12192000" cy="541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485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ltGray">
          <a:xfrm flipH="1">
            <a:off x="0" y="1800000"/>
            <a:ext cx="12192000" cy="50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720000" y="2237464"/>
            <a:ext cx="10752000" cy="830997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Add title</a:t>
            </a:r>
            <a:endParaRPr lang="en-US" dirty="0"/>
          </a:p>
        </p:txBody>
      </p:sp>
      <p:pic>
        <p:nvPicPr>
          <p:cNvPr id="3" name="sLogo">
            <a:extLst>
              <a:ext uri="{FF2B5EF4-FFF2-40B4-BE49-F238E27FC236}">
                <a16:creationId xmlns:a16="http://schemas.microsoft.com/office/drawing/2014/main" id="{A4FF139E-8F47-4BB9-A2A2-9018A6465C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0" y="396000"/>
            <a:ext cx="3420000" cy="36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919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oving Qua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pPr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540000" y="2792235"/>
            <a:ext cx="6084011" cy="12208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449"/>
              </a:lnSpc>
            </a:pPr>
            <a:r>
              <a:rPr lang="en-US" sz="4400" dirty="0">
                <a:solidFill>
                  <a:srgbClr val="000000"/>
                </a:solidFill>
                <a:latin typeface="Arial"/>
                <a:cs typeface="Arial"/>
              </a:rPr>
              <a:t>Arcadis.</a:t>
            </a:r>
          </a:p>
          <a:p>
            <a:pPr>
              <a:lnSpc>
                <a:spcPts val="4449"/>
              </a:lnSpc>
            </a:pPr>
            <a:r>
              <a:rPr lang="en-US" sz="4400" dirty="0">
                <a:solidFill>
                  <a:srgbClr val="E4610F"/>
                </a:solidFill>
                <a:latin typeface="Arial"/>
                <a:cs typeface="Arial"/>
              </a:rPr>
              <a:t>Improving quality of life.</a:t>
            </a:r>
          </a:p>
        </p:txBody>
      </p:sp>
    </p:spTree>
    <p:extLst>
      <p:ext uri="{BB962C8B-B14F-4D97-AF65-F5344CB8AC3E}">
        <p14:creationId xmlns:p14="http://schemas.microsoft.com/office/powerpoint/2010/main" val="184731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656001"/>
            <a:ext cx="11087100" cy="3867326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6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49" y="2358900"/>
            <a:ext cx="11087099" cy="3159250"/>
          </a:xfr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11087100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4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157540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656001"/>
            <a:ext cx="5418137" cy="38621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 baseline="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3" y="1656001"/>
            <a:ext cx="5418136" cy="38621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342998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9750" y="1540259"/>
            <a:ext cx="5418138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50" y="1872658"/>
            <a:ext cx="5418138" cy="364549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08714" y="1541363"/>
            <a:ext cx="5418135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4" y="1872658"/>
            <a:ext cx="5418136" cy="364549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277585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2 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9750" y="2273864"/>
            <a:ext cx="5418138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50" y="2614742"/>
            <a:ext cx="5418138" cy="290341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08713" y="2282343"/>
            <a:ext cx="5418137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3" y="2614742"/>
            <a:ext cx="5418135" cy="290340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11087098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260970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Basic Text, 2 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9750" y="3142801"/>
            <a:ext cx="5418138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50" y="3475200"/>
            <a:ext cx="5418138" cy="204295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08715" y="3142801"/>
            <a:ext cx="5418134" cy="332399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4" y="3475200"/>
            <a:ext cx="5418136" cy="20429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477756"/>
            <a:ext cx="11087099" cy="609398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5pPr>
              <a:defRPr/>
            </a:lvl5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539751" y="2358000"/>
            <a:ext cx="11087098" cy="729430"/>
          </a:xfrm>
        </p:spPr>
        <p:txBody>
          <a:bodyPr>
            <a:noAutofit/>
          </a:bodyPr>
          <a:lstStyle>
            <a:lvl1pPr>
              <a:buNone/>
              <a:defRPr/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/>
              <a:t>Cliquez pour modifier les styles du texte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0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52B9-D91E-41DB-9BEE-856ED9C5704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CACA2-8807-444A-80EF-366DD6953B5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3" hasCustomPrompt="1"/>
          </p:nvPr>
        </p:nvSpPr>
        <p:spPr bwMode="ltGray">
          <a:xfrm>
            <a:off x="539750" y="5614663"/>
            <a:ext cx="11087099" cy="702000"/>
          </a:xfrm>
          <a:solidFill>
            <a:schemeClr val="tx2"/>
          </a:solidFill>
        </p:spPr>
        <p:txBody>
          <a:bodyPr anchor="ctr" anchorCtr="0"/>
          <a:lstStyle>
            <a:lvl1pPr algn="ctr"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270000" indent="0">
              <a:buNone/>
              <a:defRPr/>
            </a:lvl3pPr>
            <a:lvl4pPr marL="540000" indent="0">
              <a:buNone/>
              <a:defRPr/>
            </a:lvl4pPr>
            <a:lvl5pPr marL="810000" indent="0">
              <a:buNone/>
              <a:defRPr/>
            </a:lvl5pPr>
          </a:lstStyle>
          <a:p>
            <a:pPr lvl="0"/>
            <a:r>
              <a:rPr lang="en-US" dirty="0"/>
              <a:t>Click to add kicker or ‘so what’. Delete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172499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tmp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0" y="950400"/>
            <a:ext cx="11087100" cy="4985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0" y="1656001"/>
            <a:ext cx="11087100" cy="46606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 dirty="0"/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dirty="0"/>
              <a:t>Level 3</a:t>
            </a:r>
          </a:p>
          <a:p>
            <a:pPr lvl="3"/>
            <a:r>
              <a:rPr lang="en-US" dirty="0"/>
              <a:t>Level 4</a:t>
            </a:r>
          </a:p>
          <a:p>
            <a:pPr lvl="4"/>
            <a:r>
              <a:rPr lang="en-US" dirty="0"/>
              <a:t>Level 5</a:t>
            </a:r>
          </a:p>
          <a:p>
            <a:pPr lvl="5"/>
            <a:r>
              <a:rPr lang="en-US" dirty="0"/>
              <a:t>Level 6</a:t>
            </a:r>
          </a:p>
          <a:p>
            <a:pPr lvl="6"/>
            <a:r>
              <a:rPr lang="en-US" dirty="0"/>
              <a:t>Level 7</a:t>
            </a:r>
          </a:p>
          <a:p>
            <a:pPr lvl="7"/>
            <a:r>
              <a:rPr lang="en-US" dirty="0"/>
              <a:t>Level 8</a:t>
            </a:r>
          </a:p>
          <a:p>
            <a:pPr lvl="8"/>
            <a:r>
              <a:rPr lang="en-US" dirty="0"/>
              <a:t>Level 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99427" y="6408001"/>
            <a:ext cx="3178800" cy="1384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548A52B9-D91E-41DB-9BEE-856ED9C57045}" type="datetimeFigureOut">
              <a:rPr lang="en-US" smtClean="0"/>
              <a:pPr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9588" y="6408001"/>
            <a:ext cx="3527425" cy="1384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85650" y="6408001"/>
            <a:ext cx="241200" cy="1384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1CACA2-8807-444A-80EF-366DD6953B5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sCopyright"/>
          <p:cNvSpPr txBox="1"/>
          <p:nvPr userDrawn="1"/>
        </p:nvSpPr>
        <p:spPr>
          <a:xfrm>
            <a:off x="539751" y="6407975"/>
            <a:ext cx="3527424" cy="1384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US" sz="900">
                <a:solidFill>
                  <a:schemeClr val="accent3"/>
                </a:solidFill>
              </a:rPr>
              <a:t>© Arcadis 2019</a:t>
            </a:r>
            <a:endParaRPr lang="en-US" sz="900" dirty="0">
              <a:solidFill>
                <a:schemeClr val="accent3"/>
              </a:solidFill>
            </a:endParaRPr>
          </a:p>
        </p:txBody>
      </p:sp>
      <p:pic>
        <p:nvPicPr>
          <p:cNvPr id="9" name="sLogo">
            <a:extLst>
              <a:ext uri="{FF2B5EF4-FFF2-40B4-BE49-F238E27FC236}">
                <a16:creationId xmlns:a16="http://schemas.microsoft.com/office/drawing/2014/main" id="{B38E8CE5-D5E5-44E4-ACE3-C5FB7ED691E6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000" y="396000"/>
            <a:ext cx="2574000" cy="27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75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64" r:id="rId4"/>
    <p:sldLayoutId id="2147483652" r:id="rId5"/>
    <p:sldLayoutId id="2147483653" r:id="rId6"/>
    <p:sldLayoutId id="2147483665" r:id="rId7"/>
    <p:sldLayoutId id="2147483671" r:id="rId8"/>
    <p:sldLayoutId id="2147483654" r:id="rId9"/>
    <p:sldLayoutId id="2147483655" r:id="rId10"/>
    <p:sldLayoutId id="2147483656" r:id="rId11"/>
    <p:sldLayoutId id="2147483668" r:id="rId12"/>
    <p:sldLayoutId id="2147483666" r:id="rId13"/>
    <p:sldLayoutId id="2147483667" r:id="rId14"/>
    <p:sldLayoutId id="2147483673" r:id="rId15"/>
    <p:sldLayoutId id="2147483674" r:id="rId16"/>
    <p:sldLayoutId id="2147483675" r:id="rId17"/>
    <p:sldLayoutId id="2147483651" r:id="rId18"/>
    <p:sldLayoutId id="2147483663" r:id="rId19"/>
    <p:sldLayoutId id="2147483670" r:id="rId20"/>
    <p:sldLayoutId id="2147483669" r:id="rId21"/>
    <p:sldLayoutId id="214748367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1200"/>
        </a:spcAft>
        <a:buFont typeface="Arial" panose="020B0604020202020204" pitchFamily="34" charset="0"/>
        <a:buChar char="​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-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1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-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5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62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-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9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60000" indent="-27000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-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 userDrawn="1">
          <p15:clr>
            <a:srgbClr val="F26B43"/>
          </p15:clr>
        </p15:guide>
        <p15:guide id="2" pos="1371" userDrawn="1">
          <p15:clr>
            <a:srgbClr val="F26B43"/>
          </p15:clr>
        </p15:guide>
        <p15:guide id="3" pos="1530" userDrawn="1">
          <p15:clr>
            <a:srgbClr val="F26B43"/>
          </p15:clr>
        </p15:guide>
        <p15:guide id="4" pos="2562" userDrawn="1">
          <p15:clr>
            <a:srgbClr val="F26B43"/>
          </p15:clr>
        </p15:guide>
        <p15:guide id="5" pos="2721" userDrawn="1">
          <p15:clr>
            <a:srgbClr val="F26B43"/>
          </p15:clr>
        </p15:guide>
        <p15:guide id="6" pos="3753" userDrawn="1">
          <p15:clr>
            <a:srgbClr val="F26B43"/>
          </p15:clr>
        </p15:guide>
        <p15:guide id="7" pos="3911" userDrawn="1">
          <p15:clr>
            <a:srgbClr val="F26B43"/>
          </p15:clr>
        </p15:guide>
        <p15:guide id="8" pos="4943" userDrawn="1">
          <p15:clr>
            <a:srgbClr val="F26B43"/>
          </p15:clr>
        </p15:guide>
        <p15:guide id="9" pos="5102" userDrawn="1">
          <p15:clr>
            <a:srgbClr val="F26B43"/>
          </p15:clr>
        </p15:guide>
        <p15:guide id="10" pos="6134" userDrawn="1">
          <p15:clr>
            <a:srgbClr val="F26B43"/>
          </p15:clr>
        </p15:guide>
        <p15:guide id="11" pos="6292" userDrawn="1">
          <p15:clr>
            <a:srgbClr val="F26B43"/>
          </p15:clr>
        </p15:guide>
        <p15:guide id="12" pos="7324" userDrawn="1">
          <p15:clr>
            <a:srgbClr val="F26B43"/>
          </p15:clr>
        </p15:guide>
        <p15:guide id="13" orient="horz" pos="634" userDrawn="1">
          <p15:clr>
            <a:srgbClr val="F26B43"/>
          </p15:clr>
        </p15:guide>
        <p15:guide id="14" orient="horz" pos="1644" userDrawn="1">
          <p15:clr>
            <a:srgbClr val="F26B43"/>
          </p15:clr>
        </p15:guide>
        <p15:guide id="15" orient="horz" pos="1802" userDrawn="1">
          <p15:clr>
            <a:srgbClr val="F26B43"/>
          </p15:clr>
        </p15:guide>
        <p15:guide id="16" orient="horz" pos="2811" userDrawn="1">
          <p15:clr>
            <a:srgbClr val="F26B43"/>
          </p15:clr>
        </p15:guide>
        <p15:guide id="17" orient="horz" pos="2970" userDrawn="1">
          <p15:clr>
            <a:srgbClr val="F26B43"/>
          </p15:clr>
        </p15:guide>
        <p15:guide id="18" orient="horz" pos="3476" userDrawn="1">
          <p15:clr>
            <a:srgbClr val="F26B43"/>
          </p15:clr>
        </p15:guide>
        <p15:guide id="19" orient="horz" pos="39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Deriving of threshold values in soil and groundwater for non-regulated substances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411" y="4272224"/>
            <a:ext cx="9197975" cy="720197"/>
          </a:xfrm>
        </p:spPr>
        <p:txBody>
          <a:bodyPr/>
          <a:lstStyle/>
          <a:p>
            <a:r>
              <a:rPr lang="en-US" dirty="0"/>
              <a:t>Formation </a:t>
            </a:r>
            <a:r>
              <a:rPr lang="en-US" dirty="0" err="1"/>
              <a:t>risques</a:t>
            </a:r>
            <a:r>
              <a:rPr lang="en-US" dirty="0"/>
              <a:t> </a:t>
            </a:r>
            <a:r>
              <a:rPr lang="en-US" dirty="0" err="1"/>
              <a:t>Fedexsol</a:t>
            </a:r>
            <a:endParaRPr lang="en-US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91806B-D884-48C8-A969-7D3EC0F2EC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9411" y="3915805"/>
            <a:ext cx="9198314" cy="276999"/>
          </a:xfrm>
        </p:spPr>
        <p:txBody>
          <a:bodyPr/>
          <a:lstStyle/>
          <a:p>
            <a:r>
              <a:rPr lang="en-US" dirty="0"/>
              <a:t>14 November 2019</a:t>
            </a:r>
          </a:p>
        </p:txBody>
      </p:sp>
    </p:spTree>
    <p:extLst>
      <p:ext uri="{BB962C8B-B14F-4D97-AF65-F5344CB8AC3E}">
        <p14:creationId xmlns:p14="http://schemas.microsoft.com/office/powerpoint/2010/main" val="267886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FB2F9E3C-24AC-48C7-A2A7-14B2372DD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ym typeface="Wingdings" panose="05000000000000000000" pitchFamily="2" charset="2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BF2856A-2F51-4A04-BC46-B09B57EC4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723819"/>
            <a:ext cx="11087100" cy="498598"/>
          </a:xfrm>
        </p:spPr>
        <p:txBody>
          <a:bodyPr/>
          <a:lstStyle/>
          <a:p>
            <a:r>
              <a:rPr lang="en-US" dirty="0"/>
              <a:t>3.3 Methodology – Conceptual site model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784DB19-8246-4BAD-A178-5F93A2280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49" y="1475317"/>
            <a:ext cx="6325540" cy="4274013"/>
          </a:xfrm>
          <a:prstGeom prst="rect">
            <a:avLst/>
          </a:prstGeom>
          <a:noFill/>
          <a:ln>
            <a:solidFill>
              <a:schemeClr val="accent2">
                <a:lumMod val="50000"/>
                <a:lumOff val="50000"/>
              </a:schemeClr>
            </a:solidFill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C3C1A54-77DE-4D83-8E8B-D744EB6218C7}"/>
              </a:ext>
            </a:extLst>
          </p:cNvPr>
          <p:cNvSpPr txBox="1"/>
          <p:nvPr/>
        </p:nvSpPr>
        <p:spPr>
          <a:xfrm>
            <a:off x="1015747" y="5933136"/>
            <a:ext cx="526835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dirty="0"/>
              <a:t>Représentation schématique des voies de transfert et des voies d’exposition implémentées dans le logiciel S-Risk© (Source : S-Risk – </a:t>
            </a:r>
            <a:r>
              <a:rPr lang="fr-FR" sz="1000" dirty="0" err="1"/>
              <a:t>Technical</a:t>
            </a:r>
            <a:r>
              <a:rPr lang="fr-FR" sz="1000" dirty="0"/>
              <a:t> Guidance Document, VITO, 2014) </a:t>
            </a:r>
            <a:endParaRPr lang="en-US" sz="1000" dirty="0" err="1"/>
          </a:p>
        </p:txBody>
      </p:sp>
      <p:sp>
        <p:nvSpPr>
          <p:cNvPr id="8" name="Signe de multiplication 7">
            <a:extLst>
              <a:ext uri="{FF2B5EF4-FFF2-40B4-BE49-F238E27FC236}">
                <a16:creationId xmlns:a16="http://schemas.microsoft.com/office/drawing/2014/main" id="{243E5E93-F066-4B60-994F-31C432D481F9}"/>
              </a:ext>
            </a:extLst>
          </p:cNvPr>
          <p:cNvSpPr/>
          <p:nvPr/>
        </p:nvSpPr>
        <p:spPr>
          <a:xfrm>
            <a:off x="1091684" y="3188562"/>
            <a:ext cx="987327" cy="802204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9" name="Signe de multiplication 8">
            <a:extLst>
              <a:ext uri="{FF2B5EF4-FFF2-40B4-BE49-F238E27FC236}">
                <a16:creationId xmlns:a16="http://schemas.microsoft.com/office/drawing/2014/main" id="{AF601F05-EEC9-41F6-A5D0-BC02DBEEE0A8}"/>
              </a:ext>
            </a:extLst>
          </p:cNvPr>
          <p:cNvSpPr/>
          <p:nvPr/>
        </p:nvSpPr>
        <p:spPr>
          <a:xfrm>
            <a:off x="1741305" y="1922125"/>
            <a:ext cx="987327" cy="802204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11" name="Signe de multiplication 10">
            <a:extLst>
              <a:ext uri="{FF2B5EF4-FFF2-40B4-BE49-F238E27FC236}">
                <a16:creationId xmlns:a16="http://schemas.microsoft.com/office/drawing/2014/main" id="{434B0329-91B7-4195-B9C2-D1D4389E7F68}"/>
              </a:ext>
            </a:extLst>
          </p:cNvPr>
          <p:cNvSpPr/>
          <p:nvPr/>
        </p:nvSpPr>
        <p:spPr>
          <a:xfrm>
            <a:off x="2728632" y="2038326"/>
            <a:ext cx="642810" cy="569801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igne de multiplication 12">
            <a:extLst>
              <a:ext uri="{FF2B5EF4-FFF2-40B4-BE49-F238E27FC236}">
                <a16:creationId xmlns:a16="http://schemas.microsoft.com/office/drawing/2014/main" id="{1EBBF8FD-FC62-4D94-B99C-EAE32C763836}"/>
              </a:ext>
            </a:extLst>
          </p:cNvPr>
          <p:cNvSpPr/>
          <p:nvPr/>
        </p:nvSpPr>
        <p:spPr>
          <a:xfrm>
            <a:off x="3328520" y="2013009"/>
            <a:ext cx="642810" cy="569801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9675F34-9053-473F-BBB4-47C1495369BE}"/>
              </a:ext>
            </a:extLst>
          </p:cNvPr>
          <p:cNvSpPr txBox="1"/>
          <p:nvPr/>
        </p:nvSpPr>
        <p:spPr>
          <a:xfrm>
            <a:off x="6955060" y="1472722"/>
            <a:ext cx="4790320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Transport routes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light industry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permeation trough drinking water pipe only for (mono)chlorobenzene (no other data available)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Physical-chemical properties of compounds: high solubility and low retardation to soil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leaching to groundwater is most important transport route</a:t>
            </a:r>
          </a:p>
        </p:txBody>
      </p:sp>
      <p:sp>
        <p:nvSpPr>
          <p:cNvPr id="15" name="Signe de multiplication 14">
            <a:extLst>
              <a:ext uri="{FF2B5EF4-FFF2-40B4-BE49-F238E27FC236}">
                <a16:creationId xmlns:a16="http://schemas.microsoft.com/office/drawing/2014/main" id="{CE748B80-4CFB-4E29-A272-67B471CABCCA}"/>
              </a:ext>
            </a:extLst>
          </p:cNvPr>
          <p:cNvSpPr/>
          <p:nvPr/>
        </p:nvSpPr>
        <p:spPr>
          <a:xfrm>
            <a:off x="3382062" y="2903841"/>
            <a:ext cx="238464" cy="222917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D645A01-FF43-4DC9-882A-F354F07983CE}"/>
              </a:ext>
            </a:extLst>
          </p:cNvPr>
          <p:cNvSpPr txBox="1"/>
          <p:nvPr/>
        </p:nvSpPr>
        <p:spPr>
          <a:xfrm>
            <a:off x="6938127" y="3865836"/>
            <a:ext cx="4790320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Exposure routes : all but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inhalation of bathroom air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dermal contact through bathing/showering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dietary intake vegetables and/or meat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7E18ED4-672C-4D0B-A56D-B00142F350E2}"/>
              </a:ext>
            </a:extLst>
          </p:cNvPr>
          <p:cNvSpPr txBox="1"/>
          <p:nvPr/>
        </p:nvSpPr>
        <p:spPr>
          <a:xfrm>
            <a:off x="6955060" y="5027844"/>
            <a:ext cx="479032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Receptors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adults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4482D83-3EAD-451D-B6B5-5AA4BA6B727F}"/>
              </a:ext>
            </a:extLst>
          </p:cNvPr>
          <p:cNvSpPr txBox="1"/>
          <p:nvPr/>
        </p:nvSpPr>
        <p:spPr>
          <a:xfrm>
            <a:off x="6955060" y="5775437"/>
            <a:ext cx="479032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Potential / future CSM = current CSM</a:t>
            </a:r>
          </a:p>
        </p:txBody>
      </p:sp>
    </p:spTree>
    <p:extLst>
      <p:ext uri="{BB962C8B-B14F-4D97-AF65-F5344CB8AC3E}">
        <p14:creationId xmlns:p14="http://schemas.microsoft.com/office/powerpoint/2010/main" val="3161750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01DC99BC-838B-41F0-860F-CA07445F52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717289"/>
              </p:ext>
            </p:extLst>
          </p:nvPr>
        </p:nvGraphicFramePr>
        <p:xfrm>
          <a:off x="539750" y="2926258"/>
          <a:ext cx="5298172" cy="3633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250">
                  <a:extLst>
                    <a:ext uri="{9D8B030D-6E8A-4147-A177-3AD203B41FA5}">
                      <a16:colId xmlns:a16="http://schemas.microsoft.com/office/drawing/2014/main" val="1519339126"/>
                    </a:ext>
                  </a:extLst>
                </a:gridCol>
                <a:gridCol w="3551922">
                  <a:extLst>
                    <a:ext uri="{9D8B030D-6E8A-4147-A177-3AD203B41FA5}">
                      <a16:colId xmlns:a16="http://schemas.microsoft.com/office/drawing/2014/main" val="1895637413"/>
                    </a:ext>
                  </a:extLst>
                </a:gridCol>
              </a:tblGrid>
              <a:tr h="299429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Purpose</a:t>
                      </a:r>
                      <a:endParaRPr lang="fr-BE" sz="14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224025036"/>
                  </a:ext>
                </a:extLst>
              </a:tr>
              <a:tr h="784001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(VS</a:t>
                      </a:r>
                      <a:r>
                        <a:rPr lang="nl-NL" sz="1400" baseline="-25000" dirty="0">
                          <a:effectLst/>
                        </a:rPr>
                        <a:t>H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</a:rPr>
                        <a:t>The protection of human health from contamination in soil based on the model S-Risk</a:t>
                      </a: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708450785"/>
                  </a:ext>
                </a:extLst>
              </a:tr>
              <a:tr h="586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human health from the presence of pure product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499019364"/>
                  </a:ext>
                </a:extLst>
              </a:tr>
              <a:tr h="981822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Migration </a:t>
                      </a:r>
                      <a:r>
                        <a:rPr lang="nl-NL" sz="1400" dirty="0" err="1">
                          <a:effectLst/>
                        </a:rPr>
                        <a:t>risks</a:t>
                      </a:r>
                      <a:r>
                        <a:rPr lang="nl-NL" sz="1400" dirty="0">
                          <a:effectLst/>
                        </a:rPr>
                        <a:t> (VS</a:t>
                      </a:r>
                      <a:r>
                        <a:rPr lang="nl-NL" sz="1400" baseline="-25000" dirty="0">
                          <a:effectLst/>
                        </a:rPr>
                        <a:t>N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dirty="0" err="1">
                          <a:effectLst/>
                        </a:rPr>
                        <a:t>VS</a:t>
                      </a:r>
                      <a:r>
                        <a:rPr lang="en-US" sz="1400" baseline="-25000" dirty="0" err="1">
                          <a:effectLst/>
                        </a:rPr>
                        <a:t>nappe</a:t>
                      </a:r>
                      <a:r>
                        <a:rPr lang="en-US" sz="1400" dirty="0">
                          <a:effectLst/>
                        </a:rPr>
                        <a:t> - use as drinking water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362774182"/>
                  </a:ext>
                </a:extLst>
              </a:tr>
              <a:tr h="9818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dirty="0" err="1">
                          <a:effectLst/>
                        </a:rPr>
                        <a:t>VS</a:t>
                      </a:r>
                      <a:r>
                        <a:rPr lang="en-US" sz="1400" baseline="-25000" dirty="0" err="1">
                          <a:effectLst/>
                        </a:rPr>
                        <a:t>nappe</a:t>
                      </a:r>
                      <a:r>
                        <a:rPr lang="en-US" sz="1400" baseline="-250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- no indication of pure product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463199327"/>
                  </a:ext>
                </a:extLst>
              </a:tr>
            </a:tbl>
          </a:graphicData>
        </a:graphic>
      </p:graphicFrame>
      <p:sp>
        <p:nvSpPr>
          <p:cNvPr id="4" name="Titre 3">
            <a:extLst>
              <a:ext uri="{FF2B5EF4-FFF2-40B4-BE49-F238E27FC236}">
                <a16:creationId xmlns:a16="http://schemas.microsoft.com/office/drawing/2014/main" id="{87C927DD-7C2F-464C-8FC0-9E04F1BEF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822063"/>
            <a:ext cx="11087100" cy="498598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sz="2400" dirty="0"/>
              <a:t> </a:t>
            </a:r>
            <a:r>
              <a:rPr lang="en-US" dirty="0"/>
              <a:t>Derivation</a:t>
            </a:r>
            <a:r>
              <a:rPr lang="en-US" sz="2400" dirty="0"/>
              <a:t> </a:t>
            </a:r>
            <a:r>
              <a:rPr lang="en-US" dirty="0"/>
              <a:t>of threshold values based on human exposure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18F0AFC-F121-4B8E-AD45-D5297B0F3393}"/>
              </a:ext>
            </a:extLst>
          </p:cNvPr>
          <p:cNvSpPr txBox="1"/>
          <p:nvPr/>
        </p:nvSpPr>
        <p:spPr>
          <a:xfrm>
            <a:off x="539750" y="2665853"/>
            <a:ext cx="45571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Overview of the derived threshold values in soil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CA0949FD-791F-4D7D-9DD1-01544592A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567103"/>
              </p:ext>
            </p:extLst>
          </p:nvPr>
        </p:nvGraphicFramePr>
        <p:xfrm>
          <a:off x="6354080" y="2926258"/>
          <a:ext cx="5634722" cy="3846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855">
                  <a:extLst>
                    <a:ext uri="{9D8B030D-6E8A-4147-A177-3AD203B41FA5}">
                      <a16:colId xmlns:a16="http://schemas.microsoft.com/office/drawing/2014/main" val="2068294950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1812823579"/>
                    </a:ext>
                  </a:extLst>
                </a:gridCol>
              </a:tblGrid>
              <a:tr h="379416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err="1">
                          <a:effectLst/>
                        </a:rPr>
                        <a:t>Purpose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3750763179"/>
                  </a:ext>
                </a:extLst>
              </a:tr>
              <a:tr h="742768">
                <a:tc rowSpan="4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</a:t>
                      </a:r>
                      <a:r>
                        <a:rPr lang="nl-NL" sz="1400" dirty="0" err="1">
                          <a:effectLst/>
                        </a:rPr>
                        <a:t>VS</a:t>
                      </a:r>
                      <a:r>
                        <a:rPr lang="nl-NL" sz="1400" baseline="-25000" dirty="0" err="1">
                          <a:effectLst/>
                        </a:rPr>
                        <a:t>nappe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</a:rPr>
                        <a:t>Protection of human health from contamination in groundwater based on the model S-Risk</a:t>
                      </a: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812478887"/>
                  </a:ext>
                </a:extLst>
              </a:tr>
              <a:tr h="993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Protection of human health – use as drinking water </a:t>
                      </a: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517182641"/>
                  </a:ext>
                </a:extLst>
              </a:tr>
              <a:tr h="7427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Protection of human health from threshold values in soil (VS</a:t>
                      </a:r>
                      <a:r>
                        <a:rPr lang="en-US" sz="1400" baseline="-25000" dirty="0">
                          <a:effectLst/>
                        </a:rPr>
                        <a:t>H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753014714"/>
                  </a:ext>
                </a:extLst>
              </a:tr>
              <a:tr h="7427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Protection of human health from the presence of pure product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189225945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933181F8-2FC8-4DC3-8430-172A93DA0786}"/>
              </a:ext>
            </a:extLst>
          </p:cNvPr>
          <p:cNvSpPr txBox="1"/>
          <p:nvPr/>
        </p:nvSpPr>
        <p:spPr>
          <a:xfrm>
            <a:off x="6354080" y="2665852"/>
            <a:ext cx="529817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Overview of the derived threshold values in groundwater</a:t>
            </a:r>
          </a:p>
        </p:txBody>
      </p:sp>
      <p:sp>
        <p:nvSpPr>
          <p:cNvPr id="9" name="ZoneTexte 5">
            <a:extLst>
              <a:ext uri="{FF2B5EF4-FFF2-40B4-BE49-F238E27FC236}">
                <a16:creationId xmlns:a16="http://schemas.microsoft.com/office/drawing/2014/main" id="{CEC44C9F-85E1-4319-8BF6-D8DAB24FDC40}"/>
              </a:ext>
            </a:extLst>
          </p:cNvPr>
          <p:cNvSpPr txBox="1"/>
          <p:nvPr/>
        </p:nvSpPr>
        <p:spPr>
          <a:xfrm>
            <a:off x="539750" y="1846925"/>
            <a:ext cx="865822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srgbClr val="E4610F"/>
                </a:solidFill>
                <a:ea typeface="+mj-ea"/>
                <a:cs typeface="+mj-cs"/>
              </a:rPr>
              <a:t>4.1 Derivation of threshold values based on human exposure (VS</a:t>
            </a:r>
            <a:r>
              <a:rPr lang="en-US" sz="2000" b="1" baseline="-25000" dirty="0">
                <a:solidFill>
                  <a:srgbClr val="E4610F"/>
                </a:solidFill>
                <a:ea typeface="+mj-ea"/>
                <a:cs typeface="+mj-cs"/>
              </a:rPr>
              <a:t>H</a:t>
            </a:r>
            <a:r>
              <a:rPr lang="en-US" sz="2000" b="1" dirty="0">
                <a:solidFill>
                  <a:srgbClr val="E4610F"/>
                </a:solidFill>
                <a:ea typeface="+mj-ea"/>
                <a:cs typeface="+mj-cs"/>
              </a:rPr>
              <a:t> &amp; </a:t>
            </a:r>
            <a:r>
              <a:rPr lang="en-US" sz="2000" b="1" dirty="0" err="1">
                <a:solidFill>
                  <a:srgbClr val="E4610F"/>
                </a:solidFill>
                <a:ea typeface="+mj-ea"/>
                <a:cs typeface="+mj-cs"/>
              </a:rPr>
              <a:t>VS</a:t>
            </a:r>
            <a:r>
              <a:rPr lang="en-US" sz="2000" b="1" baseline="-25000" dirty="0" err="1">
                <a:solidFill>
                  <a:srgbClr val="E4610F"/>
                </a:solidFill>
                <a:ea typeface="+mj-ea"/>
                <a:cs typeface="+mj-cs"/>
              </a:rPr>
              <a:t>nappe</a:t>
            </a:r>
            <a:r>
              <a:rPr lang="en-US" sz="2000" b="1" dirty="0">
                <a:solidFill>
                  <a:srgbClr val="E4610F"/>
                </a:solidFill>
                <a:ea typeface="+mj-ea"/>
                <a:cs typeface="+mj-cs"/>
              </a:rPr>
              <a:t>) with S-Risk – 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1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4303E5F3-4016-4A42-AE14-1266F978E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2804513"/>
            <a:ext cx="11087100" cy="3548662"/>
          </a:xfrm>
        </p:spPr>
        <p:txBody>
          <a:bodyPr>
            <a:normAutofit/>
          </a:bodyPr>
          <a:lstStyle/>
          <a:p>
            <a:r>
              <a:rPr lang="en-US" sz="1600" b="1" dirty="0"/>
              <a:t>Exposure dose </a:t>
            </a:r>
            <a:r>
              <a:rPr lang="en-US" sz="1600" dirty="0">
                <a:sym typeface="Wingdings" panose="05000000000000000000" pitchFamily="2" charset="2"/>
              </a:rPr>
              <a:t>: Tolerable daily intake (TDI; oral, dermal and inhalation)  Risk Index (RI)</a:t>
            </a:r>
          </a:p>
          <a:p>
            <a:r>
              <a:rPr lang="en-US" sz="1600" b="1" dirty="0"/>
              <a:t>Allowable Concentrations in Air </a:t>
            </a:r>
            <a:r>
              <a:rPr lang="en-US" sz="1600" dirty="0"/>
              <a:t>: Tolerable Concentration in Air (TCL) or legal standard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Concentration Index (CI)</a:t>
            </a:r>
          </a:p>
          <a:p>
            <a:r>
              <a:rPr lang="en-US" sz="1600" b="1" dirty="0"/>
              <a:t>Drinking water standards </a:t>
            </a:r>
            <a:r>
              <a:rPr lang="en-US" sz="1600" dirty="0"/>
              <a:t>: legal standards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600" dirty="0"/>
              <a:t>Concentration Index (CI)</a:t>
            </a:r>
          </a:p>
          <a:p>
            <a:endParaRPr lang="en-US" sz="1600" dirty="0"/>
          </a:p>
          <a:p>
            <a:r>
              <a:rPr lang="en-US" sz="1600" b="1" u="sng" dirty="0"/>
              <a:t>Methodology</a:t>
            </a:r>
          </a:p>
          <a:p>
            <a:r>
              <a:rPr lang="en-US" sz="1600" dirty="0"/>
              <a:t>1. Determine sum of the RI (all transfer media) for the derived soil concentration. If  RI &gt; 1 </a:t>
            </a:r>
            <a:r>
              <a:rPr lang="en-US" sz="1600" dirty="0">
                <a:sym typeface="Wingdings" panose="05000000000000000000" pitchFamily="2" charset="2"/>
              </a:rPr>
              <a:t> adjust </a:t>
            </a:r>
            <a:r>
              <a:rPr lang="en-US" sz="1600" dirty="0"/>
              <a:t>limit value until RI = 1</a:t>
            </a:r>
          </a:p>
          <a:p>
            <a:r>
              <a:rPr lang="en-US" sz="1600" dirty="0"/>
              <a:t>2. Determine CI per transfer medium. If CI &gt; 1 </a:t>
            </a:r>
            <a:r>
              <a:rPr lang="en-US" sz="1600" dirty="0">
                <a:sym typeface="Wingdings" panose="05000000000000000000" pitchFamily="2" charset="2"/>
              </a:rPr>
              <a:t> adjust </a:t>
            </a:r>
            <a:r>
              <a:rPr lang="en-US" sz="1600" dirty="0"/>
              <a:t>limit value until CI = 1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74809EE-893F-47F7-8E59-7102F93DC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652886"/>
            <a:ext cx="11087100" cy="498598"/>
          </a:xfrm>
        </p:spPr>
        <p:txBody>
          <a:bodyPr/>
          <a:lstStyle/>
          <a:p>
            <a:r>
              <a:rPr lang="en-US" sz="3200" dirty="0"/>
              <a:t>4</a:t>
            </a:r>
            <a:r>
              <a:rPr lang="en-US" sz="2000" dirty="0"/>
              <a:t> </a:t>
            </a:r>
            <a:r>
              <a:rPr lang="en-US" sz="3200" dirty="0"/>
              <a:t>Derivation</a:t>
            </a:r>
            <a:r>
              <a:rPr lang="en-US" sz="2000" dirty="0"/>
              <a:t> </a:t>
            </a:r>
            <a:r>
              <a:rPr lang="en-US" sz="3200" dirty="0"/>
              <a:t>of threshold values based on human exposure</a:t>
            </a:r>
            <a:br>
              <a:rPr lang="en-US" dirty="0"/>
            </a:br>
            <a:endParaRPr lang="en-US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987B38-2CDE-4C41-9100-F1167DB2A19C}"/>
              </a:ext>
            </a:extLst>
          </p:cNvPr>
          <p:cNvSpPr txBox="1"/>
          <p:nvPr/>
        </p:nvSpPr>
        <p:spPr>
          <a:xfrm>
            <a:off x="552450" y="1876716"/>
            <a:ext cx="865822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srgbClr val="E4610F"/>
                </a:solidFill>
                <a:ea typeface="+mj-ea"/>
                <a:cs typeface="+mj-cs"/>
              </a:rPr>
              <a:t>4.1 Derivation of threshold values based on human exposure (VS</a:t>
            </a:r>
            <a:r>
              <a:rPr lang="en-US" sz="2000" b="1" baseline="-25000" dirty="0">
                <a:solidFill>
                  <a:srgbClr val="E4610F"/>
                </a:solidFill>
                <a:ea typeface="+mj-ea"/>
                <a:cs typeface="+mj-cs"/>
              </a:rPr>
              <a:t>H</a:t>
            </a:r>
            <a:r>
              <a:rPr lang="en-US" sz="2000" b="1" dirty="0">
                <a:solidFill>
                  <a:srgbClr val="E4610F"/>
                </a:solidFill>
                <a:ea typeface="+mj-ea"/>
                <a:cs typeface="+mj-cs"/>
              </a:rPr>
              <a:t> &amp; </a:t>
            </a:r>
            <a:r>
              <a:rPr lang="en-US" sz="2000" b="1" dirty="0" err="1">
                <a:solidFill>
                  <a:srgbClr val="E4610F"/>
                </a:solidFill>
                <a:ea typeface="+mj-ea"/>
                <a:cs typeface="+mj-cs"/>
              </a:rPr>
              <a:t>VS</a:t>
            </a:r>
            <a:r>
              <a:rPr lang="en-US" sz="2000" b="1" baseline="-25000" dirty="0" err="1">
                <a:solidFill>
                  <a:srgbClr val="E4610F"/>
                </a:solidFill>
                <a:ea typeface="+mj-ea"/>
                <a:cs typeface="+mj-cs"/>
              </a:rPr>
              <a:t>nappe</a:t>
            </a:r>
            <a:r>
              <a:rPr lang="en-US" sz="2000" b="1" dirty="0">
                <a:solidFill>
                  <a:srgbClr val="E4610F"/>
                </a:solidFill>
                <a:ea typeface="+mj-ea"/>
                <a:cs typeface="+mj-cs"/>
              </a:rPr>
              <a:t>) with S-Risk – 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690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01DC99BC-838B-41F0-860F-CA07445F52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231845"/>
              </p:ext>
            </p:extLst>
          </p:nvPr>
        </p:nvGraphicFramePr>
        <p:xfrm>
          <a:off x="539750" y="2220409"/>
          <a:ext cx="5298172" cy="3633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250">
                  <a:extLst>
                    <a:ext uri="{9D8B030D-6E8A-4147-A177-3AD203B41FA5}">
                      <a16:colId xmlns:a16="http://schemas.microsoft.com/office/drawing/2014/main" val="1519339126"/>
                    </a:ext>
                  </a:extLst>
                </a:gridCol>
                <a:gridCol w="3551922">
                  <a:extLst>
                    <a:ext uri="{9D8B030D-6E8A-4147-A177-3AD203B41FA5}">
                      <a16:colId xmlns:a16="http://schemas.microsoft.com/office/drawing/2014/main" val="1895637413"/>
                    </a:ext>
                  </a:extLst>
                </a:gridCol>
              </a:tblGrid>
              <a:tr h="299429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Purpose</a:t>
                      </a:r>
                      <a:endParaRPr lang="fr-BE" sz="14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224025036"/>
                  </a:ext>
                </a:extLst>
              </a:tr>
              <a:tr h="784001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(VS</a:t>
                      </a:r>
                      <a:r>
                        <a:rPr lang="nl-NL" sz="1400" baseline="-25000" dirty="0">
                          <a:effectLst/>
                        </a:rPr>
                        <a:t>H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The protection of human health from contamination in soil based on the model S-Risk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708450785"/>
                  </a:ext>
                </a:extLst>
              </a:tr>
              <a:tr h="586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</a:rPr>
                        <a:t>The protection of human health from the presence of pure product </a:t>
                      </a: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499019364"/>
                  </a:ext>
                </a:extLst>
              </a:tr>
              <a:tr h="981822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Migration </a:t>
                      </a:r>
                      <a:r>
                        <a:rPr lang="nl-NL" sz="1400" dirty="0" err="1">
                          <a:effectLst/>
                        </a:rPr>
                        <a:t>risks</a:t>
                      </a:r>
                      <a:r>
                        <a:rPr lang="nl-NL" sz="1400" dirty="0">
                          <a:effectLst/>
                        </a:rPr>
                        <a:t> (VS</a:t>
                      </a:r>
                      <a:r>
                        <a:rPr lang="nl-NL" sz="1400" baseline="-25000" dirty="0">
                          <a:effectLst/>
                        </a:rPr>
                        <a:t>N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dirty="0" err="1">
                          <a:effectLst/>
                        </a:rPr>
                        <a:t>VS</a:t>
                      </a:r>
                      <a:r>
                        <a:rPr lang="en-US" sz="1400" baseline="-25000" dirty="0" err="1">
                          <a:effectLst/>
                        </a:rPr>
                        <a:t>nappe</a:t>
                      </a:r>
                      <a:r>
                        <a:rPr lang="en-US" sz="1400" dirty="0">
                          <a:effectLst/>
                        </a:rPr>
                        <a:t> - use as drinking water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362774182"/>
                  </a:ext>
                </a:extLst>
              </a:tr>
              <a:tr h="9818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dirty="0" err="1">
                          <a:effectLst/>
                        </a:rPr>
                        <a:t>VS</a:t>
                      </a:r>
                      <a:r>
                        <a:rPr lang="en-US" sz="1400" baseline="-25000" dirty="0" err="1">
                          <a:effectLst/>
                        </a:rPr>
                        <a:t>nappe</a:t>
                      </a:r>
                      <a:r>
                        <a:rPr lang="en-US" sz="1400" baseline="-250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- no indication of pure product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463199327"/>
                  </a:ext>
                </a:extLst>
              </a:tr>
            </a:tbl>
          </a:graphicData>
        </a:graphic>
      </p:graphicFrame>
      <p:sp>
        <p:nvSpPr>
          <p:cNvPr id="4" name="Titre 3">
            <a:extLst>
              <a:ext uri="{FF2B5EF4-FFF2-40B4-BE49-F238E27FC236}">
                <a16:creationId xmlns:a16="http://schemas.microsoft.com/office/drawing/2014/main" id="{87C927DD-7C2F-464C-8FC0-9E04F1BEF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822063"/>
            <a:ext cx="11087100" cy="498598"/>
          </a:xfrm>
        </p:spPr>
        <p:txBody>
          <a:bodyPr/>
          <a:lstStyle/>
          <a:p>
            <a:r>
              <a:rPr lang="en-US" sz="2000" dirty="0"/>
              <a:t>4.2 Derivation of threshold values based on human exposure (VS</a:t>
            </a:r>
            <a:r>
              <a:rPr lang="en-US" sz="2000" baseline="-25000" dirty="0"/>
              <a:t>H</a:t>
            </a:r>
            <a:r>
              <a:rPr lang="en-US" sz="2000" dirty="0"/>
              <a:t>) in soil – </a:t>
            </a:r>
            <a:br>
              <a:rPr lang="en-US" sz="2000" dirty="0"/>
            </a:br>
            <a:r>
              <a:rPr lang="en-US" sz="2000" dirty="0"/>
              <a:t>Prevention of pure product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18F0AFC-F121-4B8E-AD45-D5297B0F3393}"/>
              </a:ext>
            </a:extLst>
          </p:cNvPr>
          <p:cNvSpPr txBox="1"/>
          <p:nvPr/>
        </p:nvSpPr>
        <p:spPr>
          <a:xfrm>
            <a:off x="539750" y="1960004"/>
            <a:ext cx="45571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Overview of the derived threshold values in soil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CA0949FD-791F-4D7D-9DD1-01544592A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584397"/>
              </p:ext>
            </p:extLst>
          </p:nvPr>
        </p:nvGraphicFramePr>
        <p:xfrm>
          <a:off x="6354080" y="2220409"/>
          <a:ext cx="5634722" cy="3654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855">
                  <a:extLst>
                    <a:ext uri="{9D8B030D-6E8A-4147-A177-3AD203B41FA5}">
                      <a16:colId xmlns:a16="http://schemas.microsoft.com/office/drawing/2014/main" val="2068294950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1812823579"/>
                    </a:ext>
                  </a:extLst>
                </a:gridCol>
              </a:tblGrid>
              <a:tr h="379416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err="1">
                          <a:effectLst/>
                        </a:rPr>
                        <a:t>Purpose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3750763179"/>
                  </a:ext>
                </a:extLst>
              </a:tr>
              <a:tr h="742768">
                <a:tc rowSpan="4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</a:t>
                      </a:r>
                      <a:r>
                        <a:rPr lang="nl-NL" sz="1400" dirty="0" err="1">
                          <a:effectLst/>
                        </a:rPr>
                        <a:t>VS</a:t>
                      </a:r>
                      <a:r>
                        <a:rPr lang="nl-NL" sz="1400" baseline="-25000" dirty="0" err="1">
                          <a:effectLst/>
                        </a:rPr>
                        <a:t>nappe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effectLst/>
                        </a:rPr>
                        <a:t>Protection of human health from contamination in groundwater based on the model S-Risk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812478887"/>
                  </a:ext>
                </a:extLst>
              </a:tr>
              <a:tr h="993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Protection of human health – use as drinking water </a:t>
                      </a: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517182641"/>
                  </a:ext>
                </a:extLst>
              </a:tr>
              <a:tr h="7427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Protection of human health from threshold values in soil (VS</a:t>
                      </a:r>
                      <a:r>
                        <a:rPr lang="en-US" sz="1400" baseline="-25000" dirty="0">
                          <a:effectLst/>
                        </a:rPr>
                        <a:t>H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753014714"/>
                  </a:ext>
                </a:extLst>
              </a:tr>
              <a:tr h="7427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Protection of human health from the presence of pure product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189225945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933181F8-2FC8-4DC3-8430-172A93DA0786}"/>
              </a:ext>
            </a:extLst>
          </p:cNvPr>
          <p:cNvSpPr txBox="1"/>
          <p:nvPr/>
        </p:nvSpPr>
        <p:spPr>
          <a:xfrm>
            <a:off x="6354080" y="1960003"/>
            <a:ext cx="529817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Overview of the derived threshold values in groundwater</a:t>
            </a:r>
          </a:p>
        </p:txBody>
      </p:sp>
    </p:spTree>
    <p:extLst>
      <p:ext uri="{BB962C8B-B14F-4D97-AF65-F5344CB8AC3E}">
        <p14:creationId xmlns:p14="http://schemas.microsoft.com/office/powerpoint/2010/main" val="2637770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73" y="1462617"/>
            <a:ext cx="11087100" cy="402560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Pure product = potential risk to human health</a:t>
            </a:r>
          </a:p>
          <a:p>
            <a:endParaRPr lang="en-US" b="1" dirty="0"/>
          </a:p>
          <a:p>
            <a:endParaRPr lang="en-US" dirty="0"/>
          </a:p>
          <a:p>
            <a:r>
              <a:rPr lang="en-US" sz="1600" dirty="0"/>
              <a:t>S (mg/l): maximum solubility (substance specific)</a:t>
            </a:r>
          </a:p>
          <a:p>
            <a:r>
              <a:rPr lang="en-US" sz="1600" dirty="0" err="1"/>
              <a:t>Kd</a:t>
            </a:r>
            <a:r>
              <a:rPr lang="en-US" sz="1600" dirty="0"/>
              <a:t> (l/kg): soil water partitioning coefficient (substance specific)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 err="1"/>
              <a:t>Koc</a:t>
            </a:r>
            <a:r>
              <a:rPr lang="en-US" sz="1600" dirty="0"/>
              <a:t> (l/kg): organic carbon – water partition coefficient (substance specific)</a:t>
            </a:r>
          </a:p>
          <a:p>
            <a:r>
              <a:rPr lang="en-US" sz="1600" dirty="0" err="1"/>
              <a:t>foc</a:t>
            </a:r>
            <a:r>
              <a:rPr lang="en-US" sz="1600" dirty="0"/>
              <a:t> (-): fraction organic carbon, </a:t>
            </a:r>
            <a:r>
              <a:rPr lang="en-US" sz="1600" dirty="0" err="1"/>
              <a:t>foc</a:t>
            </a:r>
            <a:r>
              <a:rPr lang="en-US" sz="1600" dirty="0"/>
              <a:t> = OM x 0.0058</a:t>
            </a:r>
          </a:p>
          <a:p>
            <a:r>
              <a:rPr lang="en-US" sz="1600" dirty="0"/>
              <a:t>OM (%): organic matter (default value = 1.6 %)</a:t>
            </a:r>
          </a:p>
          <a:p>
            <a:endParaRPr lang="en-US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678110-BD60-400B-A1A3-6DF1161318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Contaminant concentration in soil &lt; 10 % max solubility 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pure product not expected</a:t>
            </a:r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73" y="648388"/>
            <a:ext cx="11087100" cy="498598"/>
          </a:xfrm>
        </p:spPr>
        <p:txBody>
          <a:bodyPr/>
          <a:lstStyle/>
          <a:p>
            <a:r>
              <a:rPr lang="en-US" sz="2400" dirty="0"/>
              <a:t>4.2 Derivation of threshold values based on human exposure (VS</a:t>
            </a:r>
            <a:r>
              <a:rPr lang="en-US" sz="2400" baseline="-25000" dirty="0"/>
              <a:t>H</a:t>
            </a:r>
            <a:r>
              <a:rPr lang="en-US" sz="2400" dirty="0"/>
              <a:t>) in soil – </a:t>
            </a:r>
            <a:br>
              <a:rPr lang="en-US" sz="2400" dirty="0"/>
            </a:br>
            <a:r>
              <a:rPr lang="en-US" sz="2400" dirty="0"/>
              <a:t>Prevention of pure product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BB6B340-691A-48ED-9BA9-A4A57C93E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49" y="1796895"/>
            <a:ext cx="4125633" cy="524647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464E460-09FF-4558-A66F-72018CC6E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51" y="3547258"/>
            <a:ext cx="3062804" cy="524647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2372132-6E4C-4D0F-B959-E91ECC9934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0531" y="1403132"/>
            <a:ext cx="3907221" cy="319270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9E0B3F7-AC47-4DF4-9C4E-84857E392A4E}"/>
              </a:ext>
            </a:extLst>
          </p:cNvPr>
          <p:cNvSpPr txBox="1"/>
          <p:nvPr/>
        </p:nvSpPr>
        <p:spPr>
          <a:xfrm>
            <a:off x="7270531" y="4678817"/>
            <a:ext cx="379948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/>
              <a:t>Source: Advances in remediation, a new way of thinking. Arcadis, 2016 </a:t>
            </a:r>
          </a:p>
        </p:txBody>
      </p:sp>
    </p:spTree>
    <p:extLst>
      <p:ext uri="{BB962C8B-B14F-4D97-AF65-F5344CB8AC3E}">
        <p14:creationId xmlns:p14="http://schemas.microsoft.com/office/powerpoint/2010/main" val="611770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589060"/>
            <a:ext cx="11087100" cy="4025603"/>
          </a:xfrm>
        </p:spPr>
        <p:txBody>
          <a:bodyPr>
            <a:normAutofit/>
          </a:bodyPr>
          <a:lstStyle/>
          <a:p>
            <a:r>
              <a:rPr lang="en-US" dirty="0"/>
              <a:t>2 values for allowable concentration in soil : 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based on S-Risk model  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based on pure product prevention </a:t>
            </a:r>
          </a:p>
          <a:p>
            <a:pPr marL="555750" lvl="1" indent="-285750">
              <a:buClr>
                <a:schemeClr val="bg2"/>
              </a:buClr>
            </a:pPr>
            <a:endParaRPr lang="en-US" dirty="0"/>
          </a:p>
          <a:p>
            <a:pPr marL="555750" lvl="1" indent="-285750">
              <a:buClr>
                <a:schemeClr val="bg2"/>
              </a:buClr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Most stringent value = lower limit for human toxicological threshold value</a:t>
            </a:r>
          </a:p>
          <a:p>
            <a:pPr marL="555750" lvl="1" indent="-285750">
              <a:buClr>
                <a:schemeClr val="bg2"/>
              </a:buClr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Highest value = upper limit </a:t>
            </a:r>
            <a:endParaRPr lang="en-US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678110-BD60-400B-A1A3-6DF1161318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Range of threshold values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9" y="600076"/>
            <a:ext cx="11087100" cy="498598"/>
          </a:xfrm>
        </p:spPr>
        <p:txBody>
          <a:bodyPr/>
          <a:lstStyle/>
          <a:p>
            <a:r>
              <a:rPr lang="en-US" sz="2400" dirty="0"/>
              <a:t>4.2 Derivation of threshold values based on human exposure (VS</a:t>
            </a:r>
            <a:r>
              <a:rPr lang="en-US" sz="2400" baseline="-25000" dirty="0"/>
              <a:t>H</a:t>
            </a:r>
            <a:r>
              <a:rPr lang="en-US" sz="2400" dirty="0"/>
              <a:t>) in soil – </a:t>
            </a:r>
            <a:br>
              <a:rPr lang="en-US" sz="2400" dirty="0"/>
            </a:br>
            <a:r>
              <a:rPr lang="en-US" sz="2400" dirty="0"/>
              <a:t>Comparison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0A4D402-1F22-4BCB-9646-E4CB99788A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388413"/>
              </p:ext>
            </p:extLst>
          </p:nvPr>
        </p:nvGraphicFramePr>
        <p:xfrm>
          <a:off x="6352673" y="3551732"/>
          <a:ext cx="4820250" cy="1564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8729">
                  <a:extLst>
                    <a:ext uri="{9D8B030D-6E8A-4147-A177-3AD203B41FA5}">
                      <a16:colId xmlns:a16="http://schemas.microsoft.com/office/drawing/2014/main" val="1519339126"/>
                    </a:ext>
                  </a:extLst>
                </a:gridCol>
                <a:gridCol w="3231521">
                  <a:extLst>
                    <a:ext uri="{9D8B030D-6E8A-4147-A177-3AD203B41FA5}">
                      <a16:colId xmlns:a16="http://schemas.microsoft.com/office/drawing/2014/main" val="1895637413"/>
                    </a:ext>
                  </a:extLst>
                </a:gridCol>
              </a:tblGrid>
              <a:tr h="280545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Purpose</a:t>
                      </a:r>
                      <a:endParaRPr lang="fr-BE" sz="14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224025036"/>
                  </a:ext>
                </a:extLst>
              </a:tr>
              <a:tr h="734557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(VS</a:t>
                      </a:r>
                      <a:r>
                        <a:rPr lang="nl-NL" sz="1400" baseline="-25000" dirty="0">
                          <a:effectLst/>
                        </a:rPr>
                        <a:t>H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The protection of human health from contamination in soil based on the model S-Risk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708450785"/>
                  </a:ext>
                </a:extLst>
              </a:tr>
              <a:tr h="5492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The protection of human health from the presence of pure product 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499019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768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56E2E1-2409-4F80-89A0-746ED20CF3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2450" y="5915655"/>
            <a:ext cx="11087099" cy="702000"/>
          </a:xfrm>
        </p:spPr>
        <p:txBody>
          <a:bodyPr/>
          <a:lstStyle/>
          <a:p>
            <a:r>
              <a:rPr lang="en-US" dirty="0"/>
              <a:t>Until 3 orders of magnitude difference S-Risk &amp; Solubility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4F2572D4-DE84-4988-A2F8-CEB87F24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49" y="366448"/>
            <a:ext cx="11087100" cy="498598"/>
          </a:xfrm>
        </p:spPr>
        <p:txBody>
          <a:bodyPr/>
          <a:lstStyle/>
          <a:p>
            <a:r>
              <a:rPr lang="en-US" sz="2000" dirty="0"/>
              <a:t>4.2 Derivation of threshold values based on human exposure (VS</a:t>
            </a:r>
            <a:r>
              <a:rPr lang="en-US" sz="2000" baseline="-25000" dirty="0"/>
              <a:t>H</a:t>
            </a:r>
            <a:r>
              <a:rPr lang="en-US" sz="2000" dirty="0"/>
              <a:t>) </a:t>
            </a:r>
            <a:br>
              <a:rPr lang="en-US" sz="2000" dirty="0"/>
            </a:br>
            <a:r>
              <a:rPr lang="en-US" sz="2000" dirty="0"/>
              <a:t>      in soil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A1B5B99-431D-4A9E-B8D9-9FDADA4A2A07}"/>
              </a:ext>
            </a:extLst>
          </p:cNvPr>
          <p:cNvSpPr txBox="1"/>
          <p:nvPr/>
        </p:nvSpPr>
        <p:spPr>
          <a:xfrm>
            <a:off x="6985474" y="1778935"/>
            <a:ext cx="314912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Note : different H-constants for some compounds did not effect the calculated human</a:t>
            </a:r>
          </a:p>
          <a:p>
            <a:r>
              <a:rPr lang="en-US" sz="1600" dirty="0"/>
              <a:t>toxicological threshold value in soil </a:t>
            </a:r>
          </a:p>
        </p:txBody>
      </p:sp>
      <p:graphicFrame>
        <p:nvGraphicFramePr>
          <p:cNvPr id="9" name="Espace réservé du contenu 4">
            <a:extLst>
              <a:ext uri="{FF2B5EF4-FFF2-40B4-BE49-F238E27FC236}">
                <a16:creationId xmlns:a16="http://schemas.microsoft.com/office/drawing/2014/main" id="{EE70E055-0731-49F1-B29C-57A7BD86B7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397751"/>
              </p:ext>
            </p:extLst>
          </p:nvPr>
        </p:nvGraphicFramePr>
        <p:xfrm>
          <a:off x="2237249" y="846122"/>
          <a:ext cx="4193432" cy="4737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779">
                  <a:extLst>
                    <a:ext uri="{9D8B030D-6E8A-4147-A177-3AD203B41FA5}">
                      <a16:colId xmlns:a16="http://schemas.microsoft.com/office/drawing/2014/main" val="2972340967"/>
                    </a:ext>
                  </a:extLst>
                </a:gridCol>
                <a:gridCol w="1179915">
                  <a:extLst>
                    <a:ext uri="{9D8B030D-6E8A-4147-A177-3AD203B41FA5}">
                      <a16:colId xmlns:a16="http://schemas.microsoft.com/office/drawing/2014/main" val="855742411"/>
                    </a:ext>
                  </a:extLst>
                </a:gridCol>
                <a:gridCol w="1047516">
                  <a:extLst>
                    <a:ext uri="{9D8B030D-6E8A-4147-A177-3AD203B41FA5}">
                      <a16:colId xmlns:a16="http://schemas.microsoft.com/office/drawing/2014/main" val="1158403890"/>
                    </a:ext>
                  </a:extLst>
                </a:gridCol>
                <a:gridCol w="1213222">
                  <a:extLst>
                    <a:ext uri="{9D8B030D-6E8A-4147-A177-3AD203B41FA5}">
                      <a16:colId xmlns:a16="http://schemas.microsoft.com/office/drawing/2014/main" val="1415475917"/>
                    </a:ext>
                  </a:extLst>
                </a:gridCol>
              </a:tblGrid>
              <a:tr h="286027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700" dirty="0">
                          <a:effectLst/>
                        </a:rPr>
                        <a:t>Parameter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VS</a:t>
                      </a:r>
                      <a:r>
                        <a:rPr lang="en-US" sz="700" baseline="-25000" dirty="0">
                          <a:effectLst/>
                        </a:rPr>
                        <a:t>H</a:t>
                      </a:r>
                      <a:r>
                        <a:rPr lang="en-US" sz="700" dirty="0">
                          <a:effectLst/>
                        </a:rPr>
                        <a:t> (mg/kg) </a:t>
                      </a:r>
                      <a:endParaRPr lang="fr-BE" sz="700" dirty="0">
                        <a:effectLst/>
                      </a:endParaRPr>
                    </a:p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Calculated with S-Risk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fr-BE" sz="7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Theoretically</a:t>
                      </a:r>
                      <a:r>
                        <a:rPr lang="fr-BE" sz="7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BE" sz="7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calculated</a:t>
                      </a:r>
                      <a:r>
                        <a:rPr lang="fr-BE" sz="7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value </a:t>
                      </a:r>
                      <a:r>
                        <a:rPr lang="fr-BE" sz="7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corresponding</a:t>
                      </a:r>
                      <a:r>
                        <a:rPr lang="fr-BE" sz="7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to 10% </a:t>
                      </a:r>
                      <a:r>
                        <a:rPr lang="fr-BE" sz="7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solubility</a:t>
                      </a:r>
                      <a:r>
                        <a:rPr lang="fr-BE" sz="7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* (mg/kg)</a:t>
                      </a:r>
                    </a:p>
                  </a:txBody>
                  <a:tcPr marL="0" marR="0" marT="0" marB="48025" anchor="ctr"/>
                </a:tc>
                <a:extLst>
                  <a:ext uri="{0D108BD9-81ED-4DB2-BD59-A6C34878D82A}">
                    <a16:rowId xmlns:a16="http://schemas.microsoft.com/office/drawing/2014/main" val="372838736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effectLst/>
                        </a:rPr>
                        <a:t>Acetochlor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122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623422416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effectLst/>
                        </a:rPr>
                        <a:t>Diallate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3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077704624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Dicamba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248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224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100200689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Diquat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13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997622339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Glyphosate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1 10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</a:t>
                      </a:r>
                      <a:r>
                        <a:rPr lang="nl-NL" sz="600" dirty="0">
                          <a:effectLst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409154803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(mono)chlorobenzene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25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172275709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Napropamide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597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33780331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Paraquat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27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442255118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Propionic acid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1 10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1250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854411327"/>
                  </a:ext>
                </a:extLst>
              </a:tr>
              <a:tr h="183559">
                <a:tc rowSpan="10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effectLst/>
                        </a:rPr>
                        <a:t>Thiocarbamates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Butylate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303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293822801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Cycloate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338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590325403"/>
                  </a:ext>
                </a:extLst>
              </a:tr>
              <a:tr h="277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solidFill>
                            <a:schemeClr val="bg1"/>
                          </a:solidFill>
                          <a:effectLst/>
                        </a:rPr>
                        <a:t>S-ethyl </a:t>
                      </a: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dipropylthiocarbamate</a:t>
                      </a:r>
                      <a:r>
                        <a:rPr lang="nl-NL" sz="600" dirty="0">
                          <a:solidFill>
                            <a:schemeClr val="bg1"/>
                          </a:solidFill>
                          <a:effectLst/>
                        </a:rPr>
                        <a:t> (EPTC)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153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373142189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Esprocarb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30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257112099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Ethiolate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3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725821896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Molinate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8969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012621998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Orbencarb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30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516851857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Pebulate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296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622685996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Prosulfocarb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30 10³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233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910882264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Vernolate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4716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147218008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48C21C42-85AA-451D-A491-E4E3966C95FA}"/>
              </a:ext>
            </a:extLst>
          </p:cNvPr>
          <p:cNvSpPr txBox="1"/>
          <p:nvPr/>
        </p:nvSpPr>
        <p:spPr>
          <a:xfrm>
            <a:off x="2237248" y="5588116"/>
            <a:ext cx="4193431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/>
              <a:t>(1) Concentration in the soil corresponding to 10% maximum solubility in the groundwater (converted via the </a:t>
            </a:r>
            <a:r>
              <a:rPr lang="en-US" sz="900" dirty="0" err="1"/>
              <a:t>Kd</a:t>
            </a:r>
            <a:r>
              <a:rPr lang="en-US" sz="900" dirty="0"/>
              <a:t>)</a:t>
            </a:r>
            <a:endParaRPr lang="fr-BE" sz="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313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01DC99BC-838B-41F0-860F-CA07445F52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716600"/>
              </p:ext>
            </p:extLst>
          </p:nvPr>
        </p:nvGraphicFramePr>
        <p:xfrm>
          <a:off x="539750" y="2220409"/>
          <a:ext cx="5298172" cy="3633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250">
                  <a:extLst>
                    <a:ext uri="{9D8B030D-6E8A-4147-A177-3AD203B41FA5}">
                      <a16:colId xmlns:a16="http://schemas.microsoft.com/office/drawing/2014/main" val="1519339126"/>
                    </a:ext>
                  </a:extLst>
                </a:gridCol>
                <a:gridCol w="3551922">
                  <a:extLst>
                    <a:ext uri="{9D8B030D-6E8A-4147-A177-3AD203B41FA5}">
                      <a16:colId xmlns:a16="http://schemas.microsoft.com/office/drawing/2014/main" val="1895637413"/>
                    </a:ext>
                  </a:extLst>
                </a:gridCol>
              </a:tblGrid>
              <a:tr h="299429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Purpose</a:t>
                      </a:r>
                      <a:endParaRPr lang="fr-BE" sz="14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224025036"/>
                  </a:ext>
                </a:extLst>
              </a:tr>
              <a:tr h="784001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(VS</a:t>
                      </a:r>
                      <a:r>
                        <a:rPr lang="nl-NL" sz="1400" baseline="-25000" dirty="0">
                          <a:effectLst/>
                        </a:rPr>
                        <a:t>H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The protection of human health from contamination in soil based on the model S-Risk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708450785"/>
                  </a:ext>
                </a:extLst>
              </a:tr>
              <a:tr h="586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The protection of human health from the presence of pure product 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499019364"/>
                  </a:ext>
                </a:extLst>
              </a:tr>
              <a:tr h="981822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Migration </a:t>
                      </a:r>
                      <a:r>
                        <a:rPr lang="nl-NL" sz="1400" dirty="0" err="1">
                          <a:effectLst/>
                        </a:rPr>
                        <a:t>risks</a:t>
                      </a:r>
                      <a:r>
                        <a:rPr lang="nl-NL" sz="1400" dirty="0">
                          <a:effectLst/>
                        </a:rPr>
                        <a:t> (VS</a:t>
                      </a:r>
                      <a:r>
                        <a:rPr lang="nl-NL" sz="1400" baseline="-25000" dirty="0">
                          <a:effectLst/>
                        </a:rPr>
                        <a:t>N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dirty="0" err="1">
                          <a:effectLst/>
                        </a:rPr>
                        <a:t>VS</a:t>
                      </a:r>
                      <a:r>
                        <a:rPr lang="en-US" sz="1400" baseline="-25000" dirty="0" err="1">
                          <a:effectLst/>
                        </a:rPr>
                        <a:t>nappe</a:t>
                      </a:r>
                      <a:r>
                        <a:rPr lang="en-US" sz="1400" dirty="0">
                          <a:effectLst/>
                        </a:rPr>
                        <a:t> - use as drinking water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362774182"/>
                  </a:ext>
                </a:extLst>
              </a:tr>
              <a:tr h="9818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dirty="0" err="1">
                          <a:effectLst/>
                        </a:rPr>
                        <a:t>VS</a:t>
                      </a:r>
                      <a:r>
                        <a:rPr lang="en-US" sz="1400" baseline="-25000" dirty="0" err="1">
                          <a:effectLst/>
                        </a:rPr>
                        <a:t>nappe</a:t>
                      </a:r>
                      <a:r>
                        <a:rPr lang="en-US" sz="1400" baseline="-250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- no indication of pure product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463199327"/>
                  </a:ext>
                </a:extLst>
              </a:tr>
            </a:tbl>
          </a:graphicData>
        </a:graphic>
      </p:graphicFrame>
      <p:sp>
        <p:nvSpPr>
          <p:cNvPr id="4" name="Titre 3">
            <a:extLst>
              <a:ext uri="{FF2B5EF4-FFF2-40B4-BE49-F238E27FC236}">
                <a16:creationId xmlns:a16="http://schemas.microsoft.com/office/drawing/2014/main" id="{87C927DD-7C2F-464C-8FC0-9E04F1BEF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822063"/>
            <a:ext cx="11087100" cy="498598"/>
          </a:xfrm>
        </p:spPr>
        <p:txBody>
          <a:bodyPr/>
          <a:lstStyle/>
          <a:p>
            <a:r>
              <a:rPr lang="en-US" sz="2000" dirty="0"/>
              <a:t>4.3 Derivation of threshold values based on human exposure (</a:t>
            </a:r>
            <a:r>
              <a:rPr lang="en-US" sz="2000" dirty="0" err="1"/>
              <a:t>VS</a:t>
            </a:r>
            <a:r>
              <a:rPr lang="en-US" sz="2000" baseline="-25000" dirty="0" err="1"/>
              <a:t>nappe</a:t>
            </a:r>
            <a:r>
              <a:rPr lang="en-US" sz="2000" dirty="0"/>
              <a:t>) – </a:t>
            </a:r>
            <a:br>
              <a:rPr lang="en-US" sz="2000" dirty="0"/>
            </a:br>
            <a:r>
              <a:rPr lang="en-US" sz="2000" dirty="0"/>
              <a:t>Calculation in groundwater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18F0AFC-F121-4B8E-AD45-D5297B0F3393}"/>
              </a:ext>
            </a:extLst>
          </p:cNvPr>
          <p:cNvSpPr txBox="1"/>
          <p:nvPr/>
        </p:nvSpPr>
        <p:spPr>
          <a:xfrm>
            <a:off x="539750" y="1960004"/>
            <a:ext cx="45571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Overview of the derived threshold values in soil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CA0949FD-791F-4D7D-9DD1-01544592A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131072"/>
              </p:ext>
            </p:extLst>
          </p:nvPr>
        </p:nvGraphicFramePr>
        <p:xfrm>
          <a:off x="6354080" y="2220409"/>
          <a:ext cx="5634722" cy="3846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855">
                  <a:extLst>
                    <a:ext uri="{9D8B030D-6E8A-4147-A177-3AD203B41FA5}">
                      <a16:colId xmlns:a16="http://schemas.microsoft.com/office/drawing/2014/main" val="2068294950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1812823579"/>
                    </a:ext>
                  </a:extLst>
                </a:gridCol>
              </a:tblGrid>
              <a:tr h="379416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err="1">
                          <a:effectLst/>
                        </a:rPr>
                        <a:t>Purpose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3750763179"/>
                  </a:ext>
                </a:extLst>
              </a:tr>
              <a:tr h="742768">
                <a:tc rowSpan="4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</a:t>
                      </a:r>
                      <a:r>
                        <a:rPr lang="nl-NL" sz="1400" dirty="0" err="1">
                          <a:effectLst/>
                        </a:rPr>
                        <a:t>VS</a:t>
                      </a:r>
                      <a:r>
                        <a:rPr lang="nl-NL" sz="1400" baseline="-25000" dirty="0" err="1">
                          <a:effectLst/>
                        </a:rPr>
                        <a:t>nappe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</a:rPr>
                        <a:t>Protection of human health from contamination in groundwater based on the model S-Risk</a:t>
                      </a: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812478887"/>
                  </a:ext>
                </a:extLst>
              </a:tr>
              <a:tr h="993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</a:rPr>
                        <a:t>Protection of human health – use as drinking water </a:t>
                      </a: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517182641"/>
                  </a:ext>
                </a:extLst>
              </a:tr>
              <a:tr h="7427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</a:rPr>
                        <a:t>Protection of human health from threshold values in soil (VS</a:t>
                      </a:r>
                      <a:r>
                        <a:rPr lang="en-US" sz="1400" b="1" baseline="-25000" dirty="0">
                          <a:effectLst/>
                        </a:rPr>
                        <a:t>H</a:t>
                      </a:r>
                      <a:r>
                        <a:rPr lang="en-US" sz="1400" b="1" dirty="0">
                          <a:effectLst/>
                        </a:rPr>
                        <a:t>)</a:t>
                      </a: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753014714"/>
                  </a:ext>
                </a:extLst>
              </a:tr>
              <a:tr h="7427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</a:rPr>
                        <a:t>Protection of human health from the presence of pure product</a:t>
                      </a:r>
                      <a:endParaRPr lang="fr-BE" sz="1400" b="1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189225945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933181F8-2FC8-4DC3-8430-172A93DA0786}"/>
              </a:ext>
            </a:extLst>
          </p:cNvPr>
          <p:cNvSpPr txBox="1"/>
          <p:nvPr/>
        </p:nvSpPr>
        <p:spPr>
          <a:xfrm>
            <a:off x="6354080" y="1960003"/>
            <a:ext cx="529817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Overview of the derived threshold values in groundwater</a:t>
            </a:r>
          </a:p>
        </p:txBody>
      </p:sp>
    </p:spTree>
    <p:extLst>
      <p:ext uri="{BB962C8B-B14F-4D97-AF65-F5344CB8AC3E}">
        <p14:creationId xmlns:p14="http://schemas.microsoft.com/office/powerpoint/2010/main" val="1788906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621144"/>
            <a:ext cx="11087100" cy="448066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Threshold value via model calculations </a:t>
            </a:r>
            <a:r>
              <a:rPr lang="en-US" sz="1400" b="1" dirty="0"/>
              <a:t>: S-Risk</a:t>
            </a:r>
          </a:p>
          <a:p>
            <a:endParaRPr lang="en-US" sz="1400" b="1" dirty="0"/>
          </a:p>
          <a:p>
            <a:r>
              <a:rPr lang="en-US" b="1" dirty="0"/>
              <a:t>Threshold value for use as drinking water</a:t>
            </a:r>
          </a:p>
          <a:p>
            <a:r>
              <a:rPr lang="en-US" u="sng" dirty="0"/>
              <a:t>Non-carcinogenic substances</a:t>
            </a:r>
            <a:r>
              <a:rPr lang="en-US" dirty="0"/>
              <a:t>				</a:t>
            </a:r>
            <a:r>
              <a:rPr lang="en-US" u="sng" dirty="0"/>
              <a:t>Carcinogenic substances</a:t>
            </a:r>
          </a:p>
          <a:p>
            <a:endParaRPr lang="en-US" u="sng" dirty="0"/>
          </a:p>
          <a:p>
            <a:endParaRPr lang="en-US" b="1" dirty="0"/>
          </a:p>
          <a:p>
            <a:r>
              <a:rPr lang="en-US" sz="1400" dirty="0"/>
              <a:t>RfD0: Oral Reference dose (mg/kg </a:t>
            </a:r>
            <a:r>
              <a:rPr lang="en-US" sz="1400" dirty="0" err="1"/>
              <a:t>bw.d</a:t>
            </a:r>
            <a:r>
              <a:rPr lang="en-US" sz="1400" dirty="0"/>
              <a:t>)				SF: slope factor ((mg/kg </a:t>
            </a:r>
            <a:r>
              <a:rPr lang="en-US" sz="1400" dirty="0" err="1"/>
              <a:t>bw.d</a:t>
            </a:r>
            <a:r>
              <a:rPr lang="en-US" sz="1400" dirty="0"/>
              <a:t>)-1)</a:t>
            </a:r>
          </a:p>
          <a:p>
            <a:r>
              <a:rPr lang="en-US" sz="1400" dirty="0"/>
              <a:t>W: body weight (60 kg)</a:t>
            </a:r>
          </a:p>
          <a:p>
            <a:r>
              <a:rPr lang="en-US" sz="1400" dirty="0"/>
              <a:t>Q: drinking water consumption per person (2 l/d)</a:t>
            </a:r>
          </a:p>
          <a:p>
            <a:r>
              <a:rPr lang="en-US" sz="1400" dirty="0"/>
              <a:t>RF: reduction factor : contribution of the general exposure of the</a:t>
            </a:r>
          </a:p>
          <a:p>
            <a:r>
              <a:rPr lang="en-US" sz="1400" dirty="0"/>
              <a:t>population to the substance, (default value = 0,2)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9" y="600076"/>
            <a:ext cx="11087100" cy="498598"/>
          </a:xfrm>
        </p:spPr>
        <p:txBody>
          <a:bodyPr/>
          <a:lstStyle/>
          <a:p>
            <a:r>
              <a:rPr lang="en-US" sz="2400" dirty="0"/>
              <a:t>4.3 Derivation of threshold values based on human exposure (</a:t>
            </a:r>
            <a:r>
              <a:rPr lang="en-US" sz="2400" dirty="0" err="1"/>
              <a:t>VS</a:t>
            </a:r>
            <a:r>
              <a:rPr lang="en-US" sz="2400" baseline="-25000" dirty="0" err="1"/>
              <a:t>nappe</a:t>
            </a:r>
            <a:r>
              <a:rPr lang="en-US" sz="2400" dirty="0"/>
              <a:t>) – </a:t>
            </a:r>
            <a:br>
              <a:rPr lang="en-US" sz="2400" dirty="0"/>
            </a:br>
            <a:r>
              <a:rPr lang="en-US" sz="2400" dirty="0"/>
              <a:t>Calculation in groundwater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B8BFEF3-BCB6-4099-9AE7-D8E8392DF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48" y="2900871"/>
            <a:ext cx="5689471" cy="856848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5CAB8BF-3256-445C-8EA5-CB5EFA66E3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1411" y="2896731"/>
            <a:ext cx="4154415" cy="856848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75137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589060"/>
            <a:ext cx="11087100" cy="402560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Threshold value based on VS</a:t>
            </a:r>
            <a:r>
              <a:rPr lang="en-US" sz="1400" b="1" dirty="0"/>
              <a:t>H </a:t>
            </a:r>
            <a:r>
              <a:rPr lang="en-US" b="1" dirty="0"/>
              <a:t>and no pure product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sz="1400" dirty="0" err="1"/>
              <a:t>Fv</a:t>
            </a:r>
            <a:r>
              <a:rPr lang="en-US" sz="1400" dirty="0"/>
              <a:t> (-) : redistribution factor in the unsaturated zone (default value = 1)</a:t>
            </a:r>
          </a:p>
          <a:p>
            <a:r>
              <a:rPr lang="en-US" sz="1400" dirty="0" err="1"/>
              <a:t>Ksw</a:t>
            </a:r>
            <a:r>
              <a:rPr lang="en-US" sz="1400" dirty="0"/>
              <a:t> (kg/l) :soil water partitioning factor</a:t>
            </a:r>
          </a:p>
          <a:p>
            <a:r>
              <a:rPr lang="en-US" sz="1400" dirty="0"/>
              <a:t>FD : dilution factor (default value = 30)</a:t>
            </a:r>
          </a:p>
          <a:p>
            <a:r>
              <a:rPr lang="en-US" dirty="0"/>
              <a:t>				</a:t>
            </a:r>
            <a:endParaRPr lang="en-US" u="sng" dirty="0"/>
          </a:p>
          <a:p>
            <a:endParaRPr lang="en-US" b="1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678110-BD60-400B-A1A3-6DF1161318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Range of threshold values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9" y="600076"/>
            <a:ext cx="11087100" cy="498598"/>
          </a:xfrm>
        </p:spPr>
        <p:txBody>
          <a:bodyPr/>
          <a:lstStyle/>
          <a:p>
            <a:r>
              <a:rPr lang="en-US" sz="2400" dirty="0"/>
              <a:t>4.3 Derivation of threshold values based on human exposure (</a:t>
            </a:r>
            <a:r>
              <a:rPr lang="en-US" sz="2400" dirty="0" err="1"/>
              <a:t>VS</a:t>
            </a:r>
            <a:r>
              <a:rPr lang="en-US" sz="2400" baseline="-25000" dirty="0" err="1"/>
              <a:t>nappe</a:t>
            </a:r>
            <a:r>
              <a:rPr lang="en-US" sz="2400" dirty="0"/>
              <a:t>) – </a:t>
            </a:r>
            <a:br>
              <a:rPr lang="en-US" sz="2400" dirty="0"/>
            </a:br>
            <a:r>
              <a:rPr lang="en-US" sz="2400" dirty="0"/>
              <a:t>Calculation in groundwater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1EE2624-098B-47E9-9C93-A8AD989DD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49" y="2054696"/>
            <a:ext cx="4847535" cy="1587137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1537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1. Context</a:t>
            </a:r>
          </a:p>
          <a:p>
            <a:r>
              <a:rPr lang="en-US" dirty="0"/>
              <a:t>2. Objectives</a:t>
            </a:r>
          </a:p>
          <a:p>
            <a:r>
              <a:rPr lang="en-US" dirty="0"/>
              <a:t>3. Overall approach</a:t>
            </a:r>
          </a:p>
          <a:p>
            <a:pPr marL="0" lvl="1" indent="0">
              <a:buNone/>
            </a:pPr>
            <a:r>
              <a:rPr lang="en-US" dirty="0"/>
              <a:t>	3.1 Substance properties</a:t>
            </a:r>
          </a:p>
          <a:p>
            <a:pPr marL="0" lvl="1" indent="0">
              <a:buNone/>
            </a:pPr>
            <a:r>
              <a:rPr lang="en-US" dirty="0"/>
              <a:t>	3.2 Methodology – general</a:t>
            </a:r>
          </a:p>
          <a:p>
            <a:pPr marL="0" lvl="1" indent="0">
              <a:buNone/>
            </a:pPr>
            <a:r>
              <a:rPr lang="en-US" dirty="0"/>
              <a:t>	3.3 Methodology – Conceptual site model	</a:t>
            </a:r>
          </a:p>
          <a:p>
            <a:r>
              <a:rPr lang="en-US" dirty="0"/>
              <a:t>4</a:t>
            </a:r>
            <a:r>
              <a:rPr lang="en-US" sz="1200" dirty="0"/>
              <a:t> </a:t>
            </a:r>
            <a:r>
              <a:rPr lang="en-US" dirty="0"/>
              <a:t>Derivation</a:t>
            </a:r>
            <a:r>
              <a:rPr lang="en-US" sz="1200" dirty="0"/>
              <a:t> </a:t>
            </a:r>
            <a:r>
              <a:rPr lang="en-US" dirty="0"/>
              <a:t>of threshold values based on human exposure</a:t>
            </a:r>
          </a:p>
          <a:p>
            <a:pPr marL="0" lvl="1" indent="0">
              <a:buNone/>
            </a:pPr>
            <a:r>
              <a:rPr lang="en-US" dirty="0"/>
              <a:t>	4.1 Methodology</a:t>
            </a:r>
          </a:p>
          <a:p>
            <a:pPr marL="0" lvl="1" indent="0">
              <a:buNone/>
            </a:pPr>
            <a:r>
              <a:rPr lang="en-US" dirty="0"/>
              <a:t>	4.2 In soil</a:t>
            </a:r>
          </a:p>
          <a:p>
            <a:pPr marL="0" lvl="1" indent="0">
              <a:buNone/>
            </a:pPr>
            <a:r>
              <a:rPr lang="en-US" dirty="0"/>
              <a:t>	4.3 In groundwater</a:t>
            </a:r>
          </a:p>
          <a:p>
            <a:pPr marL="0" lvl="1" indent="0">
              <a:buNone/>
            </a:pPr>
            <a:r>
              <a:rPr lang="en-US" sz="1800" dirty="0"/>
              <a:t>5. Derivation of threshold values based on migration (VSN)</a:t>
            </a:r>
          </a:p>
          <a:p>
            <a:pPr marL="0" lvl="1" indent="0">
              <a:buNone/>
            </a:pPr>
            <a:r>
              <a:rPr lang="en-US" sz="1800" dirty="0"/>
              <a:t>6. Conclusion Arcadis</a:t>
            </a:r>
          </a:p>
          <a:p>
            <a:pPr marL="0" lvl="1" indent="0">
              <a:buNone/>
            </a:pPr>
            <a:r>
              <a:rPr lang="en-US" sz="1800" dirty="0"/>
              <a:t>7. Conclusion DAS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016617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589060"/>
            <a:ext cx="11087100" cy="4025603"/>
          </a:xfrm>
        </p:spPr>
        <p:txBody>
          <a:bodyPr>
            <a:normAutofit/>
          </a:bodyPr>
          <a:lstStyle/>
          <a:p>
            <a:r>
              <a:rPr lang="en-US" dirty="0"/>
              <a:t>4 values for allowable concentration in groundwater : 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based on S-Risk model  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for use as drinking water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based on VS</a:t>
            </a:r>
            <a:r>
              <a:rPr lang="en-US" sz="1200" dirty="0"/>
              <a:t>H</a:t>
            </a:r>
            <a:r>
              <a:rPr lang="en-US" dirty="0"/>
              <a:t> 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based on no pure product</a:t>
            </a:r>
          </a:p>
          <a:p>
            <a:pPr marL="555750" lvl="1" indent="-285750">
              <a:buClr>
                <a:schemeClr val="bg2"/>
              </a:buClr>
            </a:pPr>
            <a:endParaRPr lang="en-US" dirty="0"/>
          </a:p>
          <a:p>
            <a:pPr marL="555750" lvl="1" indent="-285750">
              <a:buClr>
                <a:schemeClr val="bg2"/>
              </a:buClr>
            </a:pPr>
            <a:endParaRPr lang="en-US" dirty="0"/>
          </a:p>
          <a:p>
            <a:pPr marL="555750" lvl="1" indent="-285750">
              <a:buClr>
                <a:schemeClr val="bg2"/>
              </a:buClr>
            </a:pPr>
            <a:endParaRPr lang="en-US" dirty="0"/>
          </a:p>
          <a:p>
            <a:pPr marL="555750" lvl="1" indent="-285750">
              <a:buClr>
                <a:schemeClr val="bg2"/>
              </a:buClr>
              <a:buFont typeface="Wingdings" panose="05000000000000000000" pitchFamily="2" charset="2"/>
              <a:buChar char="à"/>
            </a:pPr>
            <a:r>
              <a:rPr lang="en-US" dirty="0"/>
              <a:t>Calculated threshold values based on the use of drinking water </a:t>
            </a:r>
            <a:r>
              <a:rPr lang="en-US" dirty="0">
                <a:sym typeface="Wingdings" panose="05000000000000000000" pitchFamily="2" charset="2"/>
              </a:rPr>
              <a:t>= lower limit for human toxicological threshold value</a:t>
            </a:r>
          </a:p>
          <a:p>
            <a:pPr marL="555750" lvl="1" indent="-285750">
              <a:buClr>
                <a:schemeClr val="bg2"/>
              </a:buClr>
              <a:buFont typeface="Wingdings" panose="05000000000000000000" pitchFamily="2" charset="2"/>
              <a:buChar char="à"/>
            </a:pPr>
            <a:r>
              <a:rPr lang="en-US" dirty="0"/>
              <a:t>Most stringent of </a:t>
            </a:r>
            <a:r>
              <a:rPr lang="en-US" dirty="0" err="1"/>
              <a:t>VS</a:t>
            </a:r>
            <a:r>
              <a:rPr lang="en-US" sz="1100" dirty="0" err="1"/>
              <a:t>nappe,H</a:t>
            </a:r>
            <a:r>
              <a:rPr lang="en-US" sz="1100" dirty="0"/>
              <a:t> </a:t>
            </a:r>
            <a:r>
              <a:rPr lang="en-US" dirty="0"/>
              <a:t>with S-Risk and VS</a:t>
            </a:r>
            <a:r>
              <a:rPr lang="en-US" sz="1100" dirty="0"/>
              <a:t>nappe,10% S </a:t>
            </a:r>
            <a:r>
              <a:rPr lang="en-US" dirty="0">
                <a:sym typeface="Wingdings" panose="05000000000000000000" pitchFamily="2" charset="2"/>
              </a:rPr>
              <a:t>= upper limit </a:t>
            </a:r>
          </a:p>
          <a:p>
            <a:pPr lvl="1" indent="0">
              <a:buClr>
                <a:schemeClr val="bg2"/>
              </a:buClr>
              <a:buNone/>
            </a:pPr>
            <a:endParaRPr lang="en-US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678110-BD60-400B-A1A3-6DF1161318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Range of threshold values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9" y="600076"/>
            <a:ext cx="11087100" cy="498598"/>
          </a:xfrm>
        </p:spPr>
        <p:txBody>
          <a:bodyPr/>
          <a:lstStyle/>
          <a:p>
            <a:r>
              <a:rPr lang="en-US" sz="2400" dirty="0"/>
              <a:t>4.3 Derivation of threshold values based on human exposure (</a:t>
            </a:r>
            <a:r>
              <a:rPr lang="en-US" sz="2400" dirty="0" err="1"/>
              <a:t>VS</a:t>
            </a:r>
            <a:r>
              <a:rPr lang="en-US" sz="2400" baseline="-25000" dirty="0" err="1"/>
              <a:t>nappe</a:t>
            </a:r>
            <a:r>
              <a:rPr lang="en-US" sz="2400" dirty="0"/>
              <a:t>) in groundwater – Comparison</a:t>
            </a:r>
          </a:p>
        </p:txBody>
      </p:sp>
      <p:graphicFrame>
        <p:nvGraphicFramePr>
          <p:cNvPr id="5" name="Tableau 6">
            <a:extLst>
              <a:ext uri="{FF2B5EF4-FFF2-40B4-BE49-F238E27FC236}">
                <a16:creationId xmlns:a16="http://schemas.microsoft.com/office/drawing/2014/main" id="{7E9267B4-23A2-4D3F-9321-85DBBFD88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19883"/>
              </p:ext>
            </p:extLst>
          </p:nvPr>
        </p:nvGraphicFramePr>
        <p:xfrm>
          <a:off x="7466594" y="1098674"/>
          <a:ext cx="4160255" cy="2991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2233">
                  <a:extLst>
                    <a:ext uri="{9D8B030D-6E8A-4147-A177-3AD203B41FA5}">
                      <a16:colId xmlns:a16="http://schemas.microsoft.com/office/drawing/2014/main" val="2068294950"/>
                    </a:ext>
                  </a:extLst>
                </a:gridCol>
                <a:gridCol w="2838022">
                  <a:extLst>
                    <a:ext uri="{9D8B030D-6E8A-4147-A177-3AD203B41FA5}">
                      <a16:colId xmlns:a16="http://schemas.microsoft.com/office/drawing/2014/main" val="1812823579"/>
                    </a:ext>
                  </a:extLst>
                </a:gridCol>
              </a:tblGrid>
              <a:tr h="281550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err="1">
                          <a:effectLst/>
                        </a:rPr>
                        <a:t>Purpose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3750763179"/>
                  </a:ext>
                </a:extLst>
              </a:tr>
              <a:tr h="869936">
                <a:tc rowSpan="4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</a:t>
                      </a:r>
                      <a:r>
                        <a:rPr lang="nl-NL" sz="1400" dirty="0" err="1">
                          <a:effectLst/>
                        </a:rPr>
                        <a:t>VS</a:t>
                      </a:r>
                      <a:r>
                        <a:rPr lang="nl-NL" sz="1400" baseline="-25000" dirty="0" err="1">
                          <a:effectLst/>
                        </a:rPr>
                        <a:t>nappe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effectLst/>
                        </a:rPr>
                        <a:t>Protection of human health from contamination in groundwater based on the model S-Risk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812478887"/>
                  </a:ext>
                </a:extLst>
              </a:tr>
              <a:tr h="737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Protection of human health – use as drinking water 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517182641"/>
                  </a:ext>
                </a:extLst>
              </a:tr>
              <a:tr h="551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Protection of human health from threshold values in soil (VS</a:t>
                      </a:r>
                      <a:r>
                        <a:rPr lang="en-US" sz="1400" b="0" baseline="-25000" dirty="0">
                          <a:effectLst/>
                        </a:rPr>
                        <a:t>H</a:t>
                      </a:r>
                      <a:r>
                        <a:rPr lang="en-US" sz="1400" b="0" dirty="0">
                          <a:effectLst/>
                        </a:rPr>
                        <a:t>)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753014714"/>
                  </a:ext>
                </a:extLst>
              </a:tr>
              <a:tr h="551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Protection of human health from the presence of pure product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189225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267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56E2E1-2409-4F80-89A0-746ED20CF3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2450" y="5915655"/>
            <a:ext cx="11087099" cy="702000"/>
          </a:xfrm>
        </p:spPr>
        <p:txBody>
          <a:bodyPr/>
          <a:lstStyle/>
          <a:p>
            <a:r>
              <a:rPr lang="en-US" dirty="0"/>
              <a:t>Until 3 orders of magnitude difference S-Risk &amp; Solubility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4F2572D4-DE84-4988-A2F8-CEB87F24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49" y="366448"/>
            <a:ext cx="11087100" cy="498598"/>
          </a:xfrm>
        </p:spPr>
        <p:txBody>
          <a:bodyPr/>
          <a:lstStyle/>
          <a:p>
            <a:r>
              <a:rPr lang="en-US" sz="2000" dirty="0"/>
              <a:t>4.3 Derivation of threshold values based on human exposure (</a:t>
            </a:r>
            <a:r>
              <a:rPr lang="en-US" sz="2000" dirty="0" err="1"/>
              <a:t>VS</a:t>
            </a:r>
            <a:r>
              <a:rPr lang="en-US" sz="2000" baseline="-25000" dirty="0" err="1"/>
              <a:t>nappe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/>
              <a:t>in groundwater – Comparison</a:t>
            </a:r>
          </a:p>
        </p:txBody>
      </p:sp>
      <p:graphicFrame>
        <p:nvGraphicFramePr>
          <p:cNvPr id="9" name="Espace réservé du contenu 4">
            <a:extLst>
              <a:ext uri="{FF2B5EF4-FFF2-40B4-BE49-F238E27FC236}">
                <a16:creationId xmlns:a16="http://schemas.microsoft.com/office/drawing/2014/main" id="{EE70E055-0731-49F1-B29C-57A7BD86B7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4752511"/>
              </p:ext>
            </p:extLst>
          </p:nvPr>
        </p:nvGraphicFramePr>
        <p:xfrm>
          <a:off x="2883043" y="936017"/>
          <a:ext cx="4975082" cy="4737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068">
                  <a:extLst>
                    <a:ext uri="{9D8B030D-6E8A-4147-A177-3AD203B41FA5}">
                      <a16:colId xmlns:a16="http://schemas.microsoft.com/office/drawing/2014/main" val="2972340967"/>
                    </a:ext>
                  </a:extLst>
                </a:gridCol>
                <a:gridCol w="663122">
                  <a:extLst>
                    <a:ext uri="{9D8B030D-6E8A-4147-A177-3AD203B41FA5}">
                      <a16:colId xmlns:a16="http://schemas.microsoft.com/office/drawing/2014/main" val="855742411"/>
                    </a:ext>
                  </a:extLst>
                </a:gridCol>
                <a:gridCol w="850417">
                  <a:extLst>
                    <a:ext uri="{9D8B030D-6E8A-4147-A177-3AD203B41FA5}">
                      <a16:colId xmlns:a16="http://schemas.microsoft.com/office/drawing/2014/main" val="1283839480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1158403890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1415475917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193017280"/>
                    </a:ext>
                  </a:extLst>
                </a:gridCol>
              </a:tblGrid>
              <a:tr h="286027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700" dirty="0">
                          <a:effectLst/>
                        </a:rPr>
                        <a:t>Parameter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fr-BE" sz="7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VS</a:t>
                      </a:r>
                      <a:r>
                        <a:rPr lang="fr-BE" sz="6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nappe</a:t>
                      </a:r>
                      <a:r>
                        <a:rPr lang="fr-BE" sz="7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BE" sz="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(µg/l)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en-US" sz="700" dirty="0" err="1">
                          <a:effectLst/>
                        </a:rPr>
                        <a:t>VS</a:t>
                      </a:r>
                      <a:r>
                        <a:rPr lang="en-US" sz="600" dirty="0" err="1">
                          <a:effectLst/>
                        </a:rPr>
                        <a:t>nappe</a:t>
                      </a:r>
                      <a:r>
                        <a:rPr lang="en-US" sz="700" dirty="0">
                          <a:effectLst/>
                        </a:rPr>
                        <a:t>, </a:t>
                      </a:r>
                      <a:r>
                        <a:rPr lang="en-US" sz="700" baseline="-25000" dirty="0">
                          <a:effectLst/>
                        </a:rPr>
                        <a:t>H</a:t>
                      </a:r>
                      <a:r>
                        <a:rPr lang="en-US" sz="700" dirty="0">
                          <a:effectLst/>
                        </a:rPr>
                        <a:t> (µg/l) </a:t>
                      </a:r>
                      <a:r>
                        <a:rPr lang="fr-BE" sz="700" dirty="0">
                          <a:effectLst/>
                        </a:rPr>
                        <a:t> </a:t>
                      </a:r>
                      <a:r>
                        <a:rPr lang="en-US" sz="700" dirty="0">
                          <a:effectLst/>
                        </a:rPr>
                        <a:t>with S-Risk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en-US" sz="7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VSnappe</a:t>
                      </a:r>
                      <a:r>
                        <a:rPr lang="en-US" sz="7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 VSH (µg/l)  with S-Risk</a:t>
                      </a:r>
                    </a:p>
                  </a:txBody>
                  <a:tcPr marL="0" marR="0" marT="0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en-US" sz="7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VSnappe</a:t>
                      </a:r>
                      <a:r>
                        <a:rPr lang="en-US" sz="7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, 10%S (µg/l) </a:t>
                      </a:r>
                    </a:p>
                  </a:txBody>
                  <a:tcPr marL="0" marR="0" marT="0" marB="48025" anchor="ctr"/>
                </a:tc>
                <a:extLst>
                  <a:ext uri="{0D108BD9-81ED-4DB2-BD59-A6C34878D82A}">
                    <a16:rowId xmlns:a16="http://schemas.microsoft.com/office/drawing/2014/main" val="372838736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effectLst/>
                        </a:rPr>
                        <a:t>Acetochlor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</a:rPr>
                        <a:t>Max. </a:t>
                      </a:r>
                      <a:r>
                        <a:rPr lang="nl-NL" sz="600" dirty="0" err="1">
                          <a:effectLst/>
                        </a:rPr>
                        <a:t>solubility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923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623422416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Diallate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600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077704624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Dicamba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100200689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effectLst/>
                        </a:rPr>
                        <a:t>Diquat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13.2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6751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997622339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Glyphosate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409154803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(mono)chlorobenzene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10³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4474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166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172275709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Napropamide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883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33780331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Paraquat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442255118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Propionic acid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nl-NL" sz="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206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854411327"/>
                  </a:ext>
                </a:extLst>
              </a:tr>
              <a:tr h="183559">
                <a:tc rowSpan="10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Thiocarbamates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Butylate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293822801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Cycloate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590325403"/>
                  </a:ext>
                </a:extLst>
              </a:tr>
              <a:tr h="277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solidFill>
                            <a:schemeClr val="bg1"/>
                          </a:solidFill>
                          <a:effectLst/>
                        </a:rPr>
                        <a:t>S-ethyl </a:t>
                      </a: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dipropylthiocarbamate</a:t>
                      </a:r>
                      <a:r>
                        <a:rPr lang="nl-NL" sz="600" dirty="0">
                          <a:solidFill>
                            <a:schemeClr val="bg1"/>
                          </a:solidFill>
                          <a:effectLst/>
                        </a:rPr>
                        <a:t> (EPTC)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1470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373142189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Esprocarb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257112099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Ethiolate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2700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3848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725821896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Molinate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211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3848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012621998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Orbencarb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</a:t>
                      </a:r>
                      <a:r>
                        <a:rPr kumimoji="0" lang="nl-NL" sz="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217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516851857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Pebulate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414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622685996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Prosulfocarb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7490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910882264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Vernolate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Max. </a:t>
                      </a:r>
                      <a:r>
                        <a:rPr kumimoji="0" lang="nl-NL" sz="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D1D1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solubility</a:t>
                      </a:r>
                      <a:endParaRPr kumimoji="0" lang="fr-BE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D1D1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211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373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147218008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CBB4A331-9D86-4CD2-930B-A03442FD863F}"/>
              </a:ext>
            </a:extLst>
          </p:cNvPr>
          <p:cNvSpPr txBox="1"/>
          <p:nvPr/>
        </p:nvSpPr>
        <p:spPr>
          <a:xfrm>
            <a:off x="2883043" y="5673233"/>
            <a:ext cx="4127357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/>
              <a:t>* Threshold value calculated according to the formula for carcinogenic substances</a:t>
            </a:r>
            <a:endParaRPr lang="fr-BE" sz="800" dirty="0"/>
          </a:p>
          <a:p>
            <a:endParaRPr lang="en-US" dirty="0" err="1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F7ECA00-3874-49A7-B0EA-A035312F5789}"/>
              </a:ext>
            </a:extLst>
          </p:cNvPr>
          <p:cNvSpPr txBox="1"/>
          <p:nvPr/>
        </p:nvSpPr>
        <p:spPr>
          <a:xfrm>
            <a:off x="8391193" y="2092834"/>
            <a:ext cx="3149125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Note : different H-constants for some compounds did not effect the calculated human</a:t>
            </a:r>
          </a:p>
          <a:p>
            <a:r>
              <a:rPr lang="en-US" sz="1600" dirty="0"/>
              <a:t>toxicological threshold value in groundwater </a:t>
            </a:r>
          </a:p>
        </p:txBody>
      </p:sp>
    </p:spTree>
    <p:extLst>
      <p:ext uri="{BB962C8B-B14F-4D97-AF65-F5344CB8AC3E}">
        <p14:creationId xmlns:p14="http://schemas.microsoft.com/office/powerpoint/2010/main" val="2199665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69471"/>
            <a:ext cx="11087100" cy="4025603"/>
          </a:xfrm>
        </p:spPr>
        <p:txBody>
          <a:bodyPr>
            <a:normAutofit/>
          </a:bodyPr>
          <a:lstStyle/>
          <a:p>
            <a:r>
              <a:rPr lang="en-US" dirty="0"/>
              <a:t>Potential leaching of contaminants from soil to groundwater </a:t>
            </a:r>
            <a:r>
              <a:rPr lang="en-US" dirty="0">
                <a:sym typeface="Wingdings" panose="05000000000000000000" pitchFamily="2" charset="2"/>
              </a:rPr>
              <a:t> r</a:t>
            </a:r>
            <a:r>
              <a:rPr lang="en-US" dirty="0"/>
              <a:t>isk to water resource receptors</a:t>
            </a:r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			</a:t>
            </a:r>
            <a:endParaRPr lang="en-US" u="sng" dirty="0"/>
          </a:p>
          <a:p>
            <a:endParaRPr lang="en-US" b="1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9" y="600076"/>
            <a:ext cx="11087100" cy="498598"/>
          </a:xfrm>
        </p:spPr>
        <p:txBody>
          <a:bodyPr/>
          <a:lstStyle/>
          <a:p>
            <a:r>
              <a:rPr lang="en-US" sz="2400" dirty="0"/>
              <a:t>5. Derivation of threshold values based on migration (VS</a:t>
            </a:r>
            <a:r>
              <a:rPr lang="en-US" sz="2400" baseline="-25000" dirty="0"/>
              <a:t>N</a:t>
            </a:r>
            <a:r>
              <a:rPr lang="en-US" sz="2400" dirty="0"/>
              <a:t>)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613C4FD-D60A-42E2-9C83-9931CFC92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3691" y="1914703"/>
            <a:ext cx="5648325" cy="317182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B04AE3CA-2555-4D2B-904B-3B4D1E719227}"/>
              </a:ext>
            </a:extLst>
          </p:cNvPr>
          <p:cNvSpPr txBox="1"/>
          <p:nvPr/>
        </p:nvSpPr>
        <p:spPr>
          <a:xfrm>
            <a:off x="6312055" y="5168385"/>
            <a:ext cx="47822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/>
              <a:t>Source: Code de </a:t>
            </a:r>
            <a:r>
              <a:rPr lang="en-US" sz="1200" dirty="0" err="1"/>
              <a:t>Bonnes</a:t>
            </a:r>
            <a:r>
              <a:rPr lang="en-US" sz="1200" dirty="0"/>
              <a:t> </a:t>
            </a:r>
            <a:r>
              <a:rPr lang="en-US" sz="1200" dirty="0" err="1"/>
              <a:t>pratiques</a:t>
            </a:r>
            <a:r>
              <a:rPr lang="en-US" sz="1200" dirty="0"/>
              <a:t> pour </a:t>
            </a:r>
            <a:r>
              <a:rPr lang="en-US" sz="1200" dirty="0" err="1"/>
              <a:t>l’étude</a:t>
            </a:r>
            <a:r>
              <a:rPr lang="en-US" sz="1200" dirty="0"/>
              <a:t> de </a:t>
            </a:r>
            <a:r>
              <a:rPr lang="en-US" sz="1200" dirty="0" err="1"/>
              <a:t>risques</a:t>
            </a:r>
            <a:r>
              <a:rPr lang="en-US" sz="1200" dirty="0"/>
              <a:t>. </a:t>
            </a:r>
            <a:r>
              <a:rPr lang="en-US" sz="1200" dirty="0" err="1"/>
              <a:t>Bruxelles</a:t>
            </a:r>
            <a:r>
              <a:rPr lang="en-US" sz="1200" dirty="0"/>
              <a:t> </a:t>
            </a:r>
            <a:r>
              <a:rPr lang="en-US" sz="1200" dirty="0" err="1"/>
              <a:t>Environnement</a:t>
            </a:r>
            <a:r>
              <a:rPr lang="en-US" sz="1200" dirty="0"/>
              <a:t>, v 31/05/2019</a:t>
            </a:r>
          </a:p>
        </p:txBody>
      </p:sp>
      <p:graphicFrame>
        <p:nvGraphicFramePr>
          <p:cNvPr id="6" name="Espace réservé du contenu 4">
            <a:extLst>
              <a:ext uri="{FF2B5EF4-FFF2-40B4-BE49-F238E27FC236}">
                <a16:creationId xmlns:a16="http://schemas.microsoft.com/office/drawing/2014/main" id="{1AC1A483-549E-4E6C-9608-A891D7A234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955997"/>
              </p:ext>
            </p:extLst>
          </p:nvPr>
        </p:nvGraphicFramePr>
        <p:xfrm>
          <a:off x="552450" y="1914703"/>
          <a:ext cx="4837697" cy="2240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480">
                  <a:extLst>
                    <a:ext uri="{9D8B030D-6E8A-4147-A177-3AD203B41FA5}">
                      <a16:colId xmlns:a16="http://schemas.microsoft.com/office/drawing/2014/main" val="1519339126"/>
                    </a:ext>
                  </a:extLst>
                </a:gridCol>
                <a:gridCol w="3243217">
                  <a:extLst>
                    <a:ext uri="{9D8B030D-6E8A-4147-A177-3AD203B41FA5}">
                      <a16:colId xmlns:a16="http://schemas.microsoft.com/office/drawing/2014/main" val="1895637413"/>
                    </a:ext>
                  </a:extLst>
                </a:gridCol>
              </a:tblGrid>
              <a:tr h="296496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Purpose</a:t>
                      </a:r>
                      <a:endParaRPr lang="fr-BE" sz="14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224025036"/>
                  </a:ext>
                </a:extLst>
              </a:tr>
              <a:tr h="972204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Migration </a:t>
                      </a:r>
                      <a:r>
                        <a:rPr lang="nl-NL" sz="1400" dirty="0" err="1">
                          <a:effectLst/>
                        </a:rPr>
                        <a:t>risks</a:t>
                      </a:r>
                      <a:r>
                        <a:rPr lang="nl-NL" sz="1400" dirty="0">
                          <a:effectLst/>
                        </a:rPr>
                        <a:t> (VS</a:t>
                      </a:r>
                      <a:r>
                        <a:rPr lang="nl-NL" sz="1400" baseline="-25000" dirty="0">
                          <a:effectLst/>
                        </a:rPr>
                        <a:t>N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b="0" dirty="0" err="1">
                          <a:effectLst/>
                        </a:rPr>
                        <a:t>VS</a:t>
                      </a:r>
                      <a:r>
                        <a:rPr lang="en-US" sz="1400" b="0" baseline="-25000" dirty="0" err="1">
                          <a:effectLst/>
                        </a:rPr>
                        <a:t>nappe</a:t>
                      </a:r>
                      <a:r>
                        <a:rPr lang="en-US" sz="1400" b="0" dirty="0">
                          <a:effectLst/>
                        </a:rPr>
                        <a:t> - use as drinking water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362774182"/>
                  </a:ext>
                </a:extLst>
              </a:tr>
              <a:tr h="9722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b="0" dirty="0" err="1">
                          <a:effectLst/>
                        </a:rPr>
                        <a:t>VS</a:t>
                      </a:r>
                      <a:r>
                        <a:rPr lang="en-US" sz="1400" b="0" baseline="-25000" dirty="0" err="1">
                          <a:effectLst/>
                        </a:rPr>
                        <a:t>nappe</a:t>
                      </a:r>
                      <a:r>
                        <a:rPr lang="en-US" sz="1400" b="0" baseline="-25000" dirty="0">
                          <a:effectLst/>
                        </a:rPr>
                        <a:t> </a:t>
                      </a:r>
                      <a:r>
                        <a:rPr lang="en-US" sz="1400" b="0" dirty="0">
                          <a:effectLst/>
                        </a:rPr>
                        <a:t>- no indication of pure product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463199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627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69471"/>
            <a:ext cx="11087100" cy="4025603"/>
          </a:xfrm>
        </p:spPr>
        <p:txBody>
          <a:bodyPr>
            <a:norm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r>
              <a:rPr lang="en-US" sz="1400" dirty="0" err="1"/>
              <a:t>VS</a:t>
            </a:r>
            <a:r>
              <a:rPr lang="en-US" sz="1100" dirty="0" err="1"/>
              <a:t>nappe</a:t>
            </a:r>
            <a:r>
              <a:rPr lang="en-US" sz="1400" dirty="0"/>
              <a:t> (</a:t>
            </a:r>
            <a:r>
              <a:rPr lang="en-US" sz="1400" dirty="0" err="1"/>
              <a:t>μg</a:t>
            </a:r>
            <a:r>
              <a:rPr lang="en-US" sz="1400" dirty="0"/>
              <a:t>/l): threshold value in groundwater (substance specific)</a:t>
            </a:r>
          </a:p>
          <a:p>
            <a:r>
              <a:rPr lang="en-US" sz="1400" dirty="0"/>
              <a:t>FD: dilution factor (default value = 30)</a:t>
            </a:r>
          </a:p>
          <a:p>
            <a:r>
              <a:rPr lang="en-US" sz="1400" dirty="0" err="1"/>
              <a:t>Fv</a:t>
            </a:r>
            <a:r>
              <a:rPr lang="en-US" sz="1400" dirty="0"/>
              <a:t> (-): redistribution factor in the unsaturated zone (default value = 1) 	</a:t>
            </a:r>
          </a:p>
          <a:p>
            <a:r>
              <a:rPr lang="en-US" sz="1400" dirty="0" err="1"/>
              <a:t>Ksw</a:t>
            </a:r>
            <a:r>
              <a:rPr lang="en-US" sz="1400" dirty="0"/>
              <a:t> (kg/l), the soil water partitioning factor	</a:t>
            </a:r>
            <a:endParaRPr lang="en-US" sz="1400" u="sng" dirty="0"/>
          </a:p>
          <a:p>
            <a:endParaRPr lang="en-US" b="1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974" y="670994"/>
            <a:ext cx="11087100" cy="498598"/>
          </a:xfrm>
        </p:spPr>
        <p:txBody>
          <a:bodyPr/>
          <a:lstStyle/>
          <a:p>
            <a:r>
              <a:rPr lang="en-US" sz="2400" dirty="0"/>
              <a:t>5.1 Derivation of threshold values based on migration (VS</a:t>
            </a:r>
            <a:r>
              <a:rPr lang="en-US" sz="2400" baseline="-25000" dirty="0"/>
              <a:t>N</a:t>
            </a:r>
            <a:r>
              <a:rPr lang="en-US" sz="2400" dirty="0"/>
              <a:t>) - methodology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8201C09-30E5-4495-8F9B-9500A35B4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1429572"/>
            <a:ext cx="5779258" cy="887959"/>
          </a:xfrm>
          <a:prstGeom prst="rect">
            <a:avLst/>
          </a:prstGeom>
          <a:ln w="12700"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127097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69471"/>
            <a:ext cx="11087100" cy="4025603"/>
          </a:xfrm>
        </p:spPr>
        <p:txBody>
          <a:bodyPr>
            <a:norm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r>
              <a:rPr lang="en-US" sz="1400" dirty="0"/>
              <a:t>f</a:t>
            </a:r>
            <a:r>
              <a:rPr lang="en-US" sz="1100" dirty="0"/>
              <a:t>ads</a:t>
            </a:r>
            <a:r>
              <a:rPr lang="en-US" sz="1400" dirty="0"/>
              <a:t>: adsorption factor (default value for industry = 0.75)</a:t>
            </a:r>
          </a:p>
          <a:p>
            <a:r>
              <a:rPr lang="en-US" sz="1400" dirty="0" err="1"/>
              <a:t>Kd</a:t>
            </a:r>
            <a:r>
              <a:rPr lang="en-US" sz="1400" dirty="0"/>
              <a:t> (l/kg): soil water partitioning coefficient (substance specific)</a:t>
            </a:r>
          </a:p>
          <a:p>
            <a:r>
              <a:rPr lang="en-US" sz="1400" dirty="0" err="1"/>
              <a:t>ρb</a:t>
            </a:r>
            <a:r>
              <a:rPr lang="en-US" sz="1400" dirty="0"/>
              <a:t>: soil density (default value = 1.45 kg/dm³)</a:t>
            </a:r>
          </a:p>
          <a:p>
            <a:r>
              <a:rPr lang="en-US" sz="1400" dirty="0"/>
              <a:t>H’: dimensionless Henry constant (substance specific)</a:t>
            </a:r>
          </a:p>
          <a:p>
            <a:r>
              <a:rPr lang="el-GR" sz="1400" dirty="0"/>
              <a:t>θ</a:t>
            </a:r>
            <a:r>
              <a:rPr lang="en-US" sz="1400" dirty="0"/>
              <a:t>v: water filled porosity</a:t>
            </a:r>
          </a:p>
          <a:p>
            <a:r>
              <a:rPr lang="el-GR" sz="1400" dirty="0"/>
              <a:t>θ</a:t>
            </a:r>
            <a:r>
              <a:rPr lang="en-US" sz="1400" dirty="0"/>
              <a:t>g: air filled porosity</a:t>
            </a:r>
            <a:endParaRPr lang="en-US" sz="1400" b="1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974" y="670994"/>
            <a:ext cx="11087100" cy="498598"/>
          </a:xfrm>
        </p:spPr>
        <p:txBody>
          <a:bodyPr/>
          <a:lstStyle/>
          <a:p>
            <a:r>
              <a:rPr lang="en-US" sz="2400" dirty="0"/>
              <a:t>5.1 Derivation of threshold values based on migration (VS</a:t>
            </a:r>
            <a:r>
              <a:rPr lang="en-US" sz="2400" baseline="-25000" dirty="0"/>
              <a:t>N</a:t>
            </a:r>
            <a:r>
              <a:rPr lang="en-US" sz="2400" dirty="0"/>
              <a:t>) - methodology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D6C998-C87B-467B-B55F-677C45E92D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1451577"/>
            <a:ext cx="4487425" cy="897485"/>
          </a:xfrm>
          <a:prstGeom prst="rect">
            <a:avLst/>
          </a:prstGeom>
          <a:ln w="12700">
            <a:solidFill>
              <a:schemeClr val="bg2"/>
            </a:solidFill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6D8D5DD-4F3B-4C6E-A469-44C419D8AF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4493" y="4061511"/>
            <a:ext cx="1774599" cy="1233563"/>
          </a:xfrm>
          <a:prstGeom prst="rect">
            <a:avLst/>
          </a:prstGeom>
          <a:ln w="12700">
            <a:solidFill>
              <a:schemeClr val="bg2"/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CDFEB00-B84A-4580-B50B-73A057D8D2ED}"/>
              </a:ext>
            </a:extLst>
          </p:cNvPr>
          <p:cNvSpPr/>
          <p:nvPr/>
        </p:nvSpPr>
        <p:spPr>
          <a:xfrm>
            <a:off x="5543550" y="5434640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f: fraction of the pores filled with water (default value = 0.5)</a:t>
            </a:r>
          </a:p>
        </p:txBody>
      </p:sp>
    </p:spTree>
    <p:extLst>
      <p:ext uri="{BB962C8B-B14F-4D97-AF65-F5344CB8AC3E}">
        <p14:creationId xmlns:p14="http://schemas.microsoft.com/office/powerpoint/2010/main" val="4056304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589060"/>
            <a:ext cx="11087100" cy="4025603"/>
          </a:xfrm>
        </p:spPr>
        <p:txBody>
          <a:bodyPr>
            <a:normAutofit/>
          </a:bodyPr>
          <a:lstStyle/>
          <a:p>
            <a:r>
              <a:rPr lang="en-US" dirty="0"/>
              <a:t>2 values for allowable concentration in soil : 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Based on conservative groundwater concentration (drinking water quality)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Based on a groundwater concentration that equates to 10% solubility (prevention of pure product)</a:t>
            </a:r>
          </a:p>
          <a:p>
            <a:pPr marL="555750" lvl="1" indent="-285750">
              <a:buClr>
                <a:schemeClr val="bg2"/>
              </a:buClr>
            </a:pPr>
            <a:endParaRPr lang="en-US" dirty="0"/>
          </a:p>
          <a:p>
            <a:pPr marL="555750" lvl="1" indent="-285750">
              <a:buClr>
                <a:schemeClr val="bg2"/>
              </a:buClr>
              <a:buFont typeface="Wingdings" panose="05000000000000000000" pitchFamily="2" charset="2"/>
              <a:buChar char="à"/>
            </a:pPr>
            <a:r>
              <a:rPr lang="en-US" dirty="0"/>
              <a:t>Most stringent of VS</a:t>
            </a:r>
            <a:r>
              <a:rPr lang="en-US" sz="1100" dirty="0"/>
              <a:t>N </a:t>
            </a:r>
            <a:r>
              <a:rPr lang="en-US" dirty="0"/>
              <a:t>and VS</a:t>
            </a:r>
            <a:r>
              <a:rPr lang="en-US" sz="1100" dirty="0"/>
              <a:t>N,10% S </a:t>
            </a:r>
            <a:r>
              <a:rPr lang="en-US" dirty="0">
                <a:sym typeface="Wingdings" panose="05000000000000000000" pitchFamily="2" charset="2"/>
              </a:rPr>
              <a:t>= lower limit </a:t>
            </a:r>
          </a:p>
          <a:p>
            <a:pPr marL="555750" lvl="1" indent="-285750">
              <a:buClr>
                <a:schemeClr val="bg2"/>
              </a:buClr>
              <a:buFont typeface="Wingdings" panose="05000000000000000000" pitchFamily="2" charset="2"/>
              <a:buChar char="à"/>
            </a:pPr>
            <a:r>
              <a:rPr lang="en-US" dirty="0" err="1"/>
              <a:t>Hihest</a:t>
            </a:r>
            <a:r>
              <a:rPr lang="en-US" dirty="0"/>
              <a:t> value </a:t>
            </a:r>
            <a:r>
              <a:rPr lang="en-US" dirty="0">
                <a:sym typeface="Wingdings" panose="05000000000000000000" pitchFamily="2" charset="2"/>
              </a:rPr>
              <a:t>= upper limit</a:t>
            </a:r>
          </a:p>
          <a:p>
            <a:pPr lvl="1" indent="0">
              <a:buClr>
                <a:schemeClr val="bg2"/>
              </a:buClr>
              <a:buNone/>
            </a:pPr>
            <a:endParaRPr lang="en-US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678110-BD60-400B-A1A3-6DF1161318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Range of threshold values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9" y="600076"/>
            <a:ext cx="11087100" cy="498598"/>
          </a:xfrm>
        </p:spPr>
        <p:txBody>
          <a:bodyPr/>
          <a:lstStyle/>
          <a:p>
            <a:r>
              <a:rPr lang="en-US" sz="2400" dirty="0"/>
              <a:t>5.2 Derivation of threshold values based on migration (VS</a:t>
            </a:r>
            <a:r>
              <a:rPr lang="en-US" sz="2400" baseline="-25000" dirty="0"/>
              <a:t>N</a:t>
            </a:r>
            <a:r>
              <a:rPr lang="en-US" sz="2400" dirty="0"/>
              <a:t>) – </a:t>
            </a:r>
            <a:br>
              <a:rPr lang="en-US" sz="2400" dirty="0"/>
            </a:br>
            <a:r>
              <a:rPr lang="en-US" sz="2400" dirty="0"/>
              <a:t>Comparison 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403BDD89-6520-437E-9168-2A78179885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1469914"/>
              </p:ext>
            </p:extLst>
          </p:nvPr>
        </p:nvGraphicFramePr>
        <p:xfrm>
          <a:off x="6664492" y="3028036"/>
          <a:ext cx="4837697" cy="2240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4480">
                  <a:extLst>
                    <a:ext uri="{9D8B030D-6E8A-4147-A177-3AD203B41FA5}">
                      <a16:colId xmlns:a16="http://schemas.microsoft.com/office/drawing/2014/main" val="1519339126"/>
                    </a:ext>
                  </a:extLst>
                </a:gridCol>
                <a:gridCol w="3243217">
                  <a:extLst>
                    <a:ext uri="{9D8B030D-6E8A-4147-A177-3AD203B41FA5}">
                      <a16:colId xmlns:a16="http://schemas.microsoft.com/office/drawing/2014/main" val="1895637413"/>
                    </a:ext>
                  </a:extLst>
                </a:gridCol>
              </a:tblGrid>
              <a:tr h="296496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Purpose</a:t>
                      </a:r>
                      <a:endParaRPr lang="fr-BE" sz="14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224025036"/>
                  </a:ext>
                </a:extLst>
              </a:tr>
              <a:tr h="972204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Migration </a:t>
                      </a:r>
                      <a:r>
                        <a:rPr lang="nl-NL" sz="1400" dirty="0" err="1">
                          <a:effectLst/>
                        </a:rPr>
                        <a:t>risks</a:t>
                      </a:r>
                      <a:r>
                        <a:rPr lang="nl-NL" sz="1400" dirty="0">
                          <a:effectLst/>
                        </a:rPr>
                        <a:t> (VS</a:t>
                      </a:r>
                      <a:r>
                        <a:rPr lang="nl-NL" sz="1400" baseline="-25000" dirty="0">
                          <a:effectLst/>
                        </a:rPr>
                        <a:t>N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b="0" dirty="0" err="1">
                          <a:effectLst/>
                        </a:rPr>
                        <a:t>VS</a:t>
                      </a:r>
                      <a:r>
                        <a:rPr lang="en-US" sz="1400" b="0" baseline="-25000" dirty="0" err="1">
                          <a:effectLst/>
                        </a:rPr>
                        <a:t>nappe</a:t>
                      </a:r>
                      <a:r>
                        <a:rPr lang="en-US" sz="1400" b="0" dirty="0">
                          <a:effectLst/>
                        </a:rPr>
                        <a:t> - use as drinking water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362774182"/>
                  </a:ext>
                </a:extLst>
              </a:tr>
              <a:tr h="9722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b="0" dirty="0" err="1">
                          <a:effectLst/>
                        </a:rPr>
                        <a:t>VS</a:t>
                      </a:r>
                      <a:r>
                        <a:rPr lang="en-US" sz="1400" b="0" baseline="-25000" dirty="0" err="1">
                          <a:effectLst/>
                        </a:rPr>
                        <a:t>nappe</a:t>
                      </a:r>
                      <a:r>
                        <a:rPr lang="en-US" sz="1400" b="0" baseline="-25000" dirty="0">
                          <a:effectLst/>
                        </a:rPr>
                        <a:t> </a:t>
                      </a:r>
                      <a:r>
                        <a:rPr lang="en-US" sz="1400" b="0" dirty="0">
                          <a:effectLst/>
                        </a:rPr>
                        <a:t>- no indication of pure product</a:t>
                      </a:r>
                      <a:endParaRPr lang="fr-BE" sz="1400" b="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463199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542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69471"/>
            <a:ext cx="11087100" cy="4025603"/>
          </a:xfrm>
        </p:spPr>
        <p:txBody>
          <a:bodyPr>
            <a:norm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031" y="292038"/>
            <a:ext cx="11087100" cy="498598"/>
          </a:xfrm>
        </p:spPr>
        <p:txBody>
          <a:bodyPr/>
          <a:lstStyle/>
          <a:p>
            <a:r>
              <a:rPr lang="en-US" sz="2400" dirty="0"/>
              <a:t>5.2 Derivation of threshold values based on migration (VS</a:t>
            </a:r>
            <a:r>
              <a:rPr lang="en-US" sz="2400" baseline="-25000" dirty="0"/>
              <a:t>N</a:t>
            </a:r>
            <a:r>
              <a:rPr lang="en-US" sz="2400" dirty="0"/>
              <a:t>) – </a:t>
            </a:r>
            <a:br>
              <a:rPr lang="en-US" sz="2400" dirty="0"/>
            </a:br>
            <a:r>
              <a:rPr lang="en-US" sz="2400" dirty="0"/>
              <a:t>Comparison 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E53802E6-0345-452A-9AED-6881D83682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50" y="5614663"/>
            <a:ext cx="11087099" cy="702000"/>
          </a:xfrm>
        </p:spPr>
        <p:txBody>
          <a:bodyPr/>
          <a:lstStyle/>
          <a:p>
            <a:r>
              <a:rPr lang="en-US" dirty="0"/>
              <a:t>Until 6 orders of magnitude difference</a:t>
            </a:r>
          </a:p>
        </p:txBody>
      </p:sp>
      <p:graphicFrame>
        <p:nvGraphicFramePr>
          <p:cNvPr id="6" name="Espace réservé du contenu 4">
            <a:extLst>
              <a:ext uri="{FF2B5EF4-FFF2-40B4-BE49-F238E27FC236}">
                <a16:creationId xmlns:a16="http://schemas.microsoft.com/office/drawing/2014/main" id="{6289F280-942E-471C-8D14-D463BFB981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708846"/>
              </p:ext>
            </p:extLst>
          </p:nvPr>
        </p:nvGraphicFramePr>
        <p:xfrm>
          <a:off x="3110706" y="717653"/>
          <a:ext cx="4193432" cy="4570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779">
                  <a:extLst>
                    <a:ext uri="{9D8B030D-6E8A-4147-A177-3AD203B41FA5}">
                      <a16:colId xmlns:a16="http://schemas.microsoft.com/office/drawing/2014/main" val="2972340967"/>
                    </a:ext>
                  </a:extLst>
                </a:gridCol>
                <a:gridCol w="1179915">
                  <a:extLst>
                    <a:ext uri="{9D8B030D-6E8A-4147-A177-3AD203B41FA5}">
                      <a16:colId xmlns:a16="http://schemas.microsoft.com/office/drawing/2014/main" val="855742411"/>
                    </a:ext>
                  </a:extLst>
                </a:gridCol>
                <a:gridCol w="1047516">
                  <a:extLst>
                    <a:ext uri="{9D8B030D-6E8A-4147-A177-3AD203B41FA5}">
                      <a16:colId xmlns:a16="http://schemas.microsoft.com/office/drawing/2014/main" val="1158403890"/>
                    </a:ext>
                  </a:extLst>
                </a:gridCol>
                <a:gridCol w="1213222">
                  <a:extLst>
                    <a:ext uri="{9D8B030D-6E8A-4147-A177-3AD203B41FA5}">
                      <a16:colId xmlns:a16="http://schemas.microsoft.com/office/drawing/2014/main" val="1415475917"/>
                    </a:ext>
                  </a:extLst>
                </a:gridCol>
              </a:tblGrid>
              <a:tr h="286027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700" dirty="0">
                          <a:effectLst/>
                        </a:rPr>
                        <a:t>Parameter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VS</a:t>
                      </a:r>
                      <a:r>
                        <a:rPr lang="en-US" sz="700" baseline="-25000" dirty="0">
                          <a:effectLst/>
                        </a:rPr>
                        <a:t>N</a:t>
                      </a:r>
                      <a:r>
                        <a:rPr lang="en-US" sz="700" dirty="0">
                          <a:effectLst/>
                        </a:rPr>
                        <a:t> (mg/kg) </a:t>
                      </a:r>
                      <a:endParaRPr lang="fr-BE" sz="700" dirty="0">
                        <a:effectLst/>
                      </a:endParaRPr>
                    </a:p>
                  </a:txBody>
                  <a:tcPr marL="0" marR="0" marT="0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VS</a:t>
                      </a:r>
                      <a:r>
                        <a:rPr lang="en-US" sz="700" baseline="-25000" dirty="0">
                          <a:effectLst/>
                        </a:rPr>
                        <a:t>N, 10%S</a:t>
                      </a:r>
                      <a:r>
                        <a:rPr lang="en-US" sz="700" dirty="0">
                          <a:effectLst/>
                        </a:rPr>
                        <a:t> (mg/kg) </a:t>
                      </a:r>
                      <a:endParaRPr lang="fr-BE" sz="700" dirty="0">
                        <a:effectLst/>
                      </a:endParaRPr>
                    </a:p>
                  </a:txBody>
                  <a:tcPr marL="0" marR="0" marT="0" marB="48025" anchor="ctr"/>
                </a:tc>
                <a:extLst>
                  <a:ext uri="{0D108BD9-81ED-4DB2-BD59-A6C34878D82A}">
                    <a16:rowId xmlns:a16="http://schemas.microsoft.com/office/drawing/2014/main" val="372838736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effectLst/>
                        </a:rPr>
                        <a:t>Acetochlor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1491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623422416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effectLst/>
                        </a:rPr>
                        <a:t>Diallate</a:t>
                      </a:r>
                      <a:endParaRPr lang="fr-BE" sz="7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077704624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Dicamba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8836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100200689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Diquat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997622339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Glyphosate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312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409154803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(mono)chlorobenzene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172275709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Napropamide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406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4938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33780331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Paraquat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486 </a:t>
                      </a:r>
                      <a:r>
                        <a:rPr lang="nl-NL" sz="600" dirty="0">
                          <a:effectLst/>
                        </a:rPr>
                        <a:t>10</a:t>
                      </a:r>
                      <a:r>
                        <a:rPr lang="nl-NL" sz="600" baseline="30000" dirty="0">
                          <a:effectLst/>
                        </a:rPr>
                        <a:t>6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442255118"/>
                  </a:ext>
                </a:extLst>
              </a:tr>
              <a:tr h="183559">
                <a:tc gridSpan="2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Propionic acid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14.5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486 </a:t>
                      </a:r>
                      <a:r>
                        <a:rPr lang="nl-NL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10³</a:t>
                      </a:r>
                      <a:endParaRPr lang="fr-BE" sz="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854411327"/>
                  </a:ext>
                </a:extLst>
              </a:tr>
              <a:tr h="183559">
                <a:tc rowSpan="10"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</a:rPr>
                        <a:t>Thiocarbamates</a:t>
                      </a:r>
                      <a:endParaRPr lang="fr-BE" sz="7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Butylate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383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293822801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Cycloate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460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590325403"/>
                  </a:ext>
                </a:extLst>
              </a:tr>
              <a:tr h="277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solidFill>
                            <a:schemeClr val="bg1"/>
                          </a:solidFill>
                          <a:effectLst/>
                        </a:rPr>
                        <a:t>S-ethyl </a:t>
                      </a: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dipropylthiocarbamate</a:t>
                      </a:r>
                      <a:r>
                        <a:rPr lang="nl-NL" sz="600" dirty="0">
                          <a:solidFill>
                            <a:schemeClr val="bg1"/>
                          </a:solidFill>
                          <a:effectLst/>
                        </a:rPr>
                        <a:t> (EPTC)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1457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373142189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Esprocarb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257112099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Ethiolate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4128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725821896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Molinate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4128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012621998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Orbencarb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2516851857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Pebulate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671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622685996"/>
                  </a:ext>
                </a:extLst>
              </a:tr>
              <a:tr h="183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Prosulfocarb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5250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19108822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nl-NL" sz="600" dirty="0" err="1">
                          <a:solidFill>
                            <a:schemeClr val="bg1"/>
                          </a:solidFill>
                          <a:effectLst/>
                        </a:rPr>
                        <a:t>Vernolate</a:t>
                      </a:r>
                      <a:endParaRPr lang="fr-BE" sz="7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8025" marB="48025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0" marR="0" marT="48025" marB="4802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BE" sz="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603</a:t>
                      </a:r>
                    </a:p>
                  </a:txBody>
                  <a:tcPr marL="0" marR="0" marT="48025" marB="48025" anchor="ctr"/>
                </a:tc>
                <a:extLst>
                  <a:ext uri="{0D108BD9-81ED-4DB2-BD59-A6C34878D82A}">
                    <a16:rowId xmlns:a16="http://schemas.microsoft.com/office/drawing/2014/main" val="3147218008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B62B3B95-024A-41D9-BC19-635B355C4D67}"/>
              </a:ext>
            </a:extLst>
          </p:cNvPr>
          <p:cNvSpPr txBox="1"/>
          <p:nvPr/>
        </p:nvSpPr>
        <p:spPr>
          <a:xfrm>
            <a:off x="8391193" y="2092834"/>
            <a:ext cx="314912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Note : different H-constants for some compounds did not effect the calculated threshold leaching value, except for butylate</a:t>
            </a:r>
          </a:p>
        </p:txBody>
      </p:sp>
    </p:spTree>
    <p:extLst>
      <p:ext uri="{BB962C8B-B14F-4D97-AF65-F5344CB8AC3E}">
        <p14:creationId xmlns:p14="http://schemas.microsoft.com/office/powerpoint/2010/main" val="858283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69471"/>
            <a:ext cx="11087100" cy="4025603"/>
          </a:xfrm>
        </p:spPr>
        <p:txBody>
          <a:bodyPr>
            <a:norm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2" y="331068"/>
            <a:ext cx="11087100" cy="498598"/>
          </a:xfrm>
        </p:spPr>
        <p:txBody>
          <a:bodyPr/>
          <a:lstStyle/>
          <a:p>
            <a:r>
              <a:rPr lang="en-US" sz="2400" dirty="0"/>
              <a:t>6 Conclusion Arcadis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A98D49-42A7-43AE-8ECF-8CF1B0D61F6C}"/>
              </a:ext>
            </a:extLst>
          </p:cNvPr>
          <p:cNvSpPr txBox="1"/>
          <p:nvPr/>
        </p:nvSpPr>
        <p:spPr>
          <a:xfrm>
            <a:off x="501652" y="833871"/>
            <a:ext cx="1120457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/>
              <a:t>Proposed threshold values for </a:t>
            </a:r>
            <a:r>
              <a:rPr lang="en-US" sz="1400" b="1" dirty="0"/>
              <a:t>soil </a:t>
            </a:r>
            <a:r>
              <a:rPr lang="en-US" sz="1400" dirty="0"/>
              <a:t>based on both human health risks and significant leaching to groundwater</a:t>
            </a:r>
            <a:endParaRPr lang="en-US" sz="1400" b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82D1CB3-0E41-492F-95E0-3819005DF9F3}"/>
              </a:ext>
            </a:extLst>
          </p:cNvPr>
          <p:cNvSpPr txBox="1"/>
          <p:nvPr/>
        </p:nvSpPr>
        <p:spPr>
          <a:xfrm>
            <a:off x="552450" y="3176866"/>
            <a:ext cx="1120457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/>
              <a:t>Proposed threshold values for </a:t>
            </a:r>
            <a:r>
              <a:rPr lang="en-US" sz="1400" b="1" dirty="0"/>
              <a:t>groundwater </a:t>
            </a:r>
            <a:r>
              <a:rPr lang="en-US" sz="1400" dirty="0"/>
              <a:t>based on both human </a:t>
            </a:r>
            <a:br>
              <a:rPr lang="en-US" sz="1400" dirty="0"/>
            </a:br>
            <a:r>
              <a:rPr lang="en-US" sz="1400" dirty="0"/>
              <a:t>health risks, migration risks and use as drinking water</a:t>
            </a:r>
            <a:r>
              <a:rPr lang="en-US" sz="1400" b="1" dirty="0"/>
              <a:t> </a:t>
            </a:r>
            <a:endParaRPr lang="en-US" sz="14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C7B4809-1CE6-40B9-883D-4762EC4E2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295" y="1076013"/>
            <a:ext cx="6119281" cy="201074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FDDA33B3-3000-4C3E-B696-A54B89C36A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422" y="3630427"/>
            <a:ext cx="6322482" cy="204471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B5E4D88-2F22-4314-A286-4533264DB3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2" y="5781532"/>
            <a:ext cx="4172725" cy="49090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7E092D6C-E652-4B18-9737-FC91B15788B7}"/>
              </a:ext>
            </a:extLst>
          </p:cNvPr>
          <p:cNvSpPr txBox="1"/>
          <p:nvPr/>
        </p:nvSpPr>
        <p:spPr>
          <a:xfrm>
            <a:off x="7322520" y="2530534"/>
            <a:ext cx="3820413" cy="27084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Proposed value by Arcadis </a:t>
            </a:r>
          </a:p>
          <a:p>
            <a:pPr marL="285750" indent="-28575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If value DAS in range value Arcadis </a:t>
            </a:r>
            <a:r>
              <a:rPr lang="en-US" sz="1600" dirty="0">
                <a:sym typeface="Wingdings" panose="05000000000000000000" pitchFamily="2" charset="2"/>
              </a:rPr>
              <a:t> value DAS proposed</a:t>
            </a:r>
          </a:p>
          <a:p>
            <a:pPr marL="285750" indent="-28575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If value DAS higher than value Arcadis </a:t>
            </a:r>
            <a:r>
              <a:rPr lang="en-US" sz="1600" dirty="0">
                <a:sym typeface="Wingdings" panose="05000000000000000000" pitchFamily="2" charset="2"/>
              </a:rPr>
              <a:t></a:t>
            </a:r>
            <a:r>
              <a:rPr lang="en-US" sz="1600" dirty="0"/>
              <a:t> value DAS proposed</a:t>
            </a:r>
          </a:p>
          <a:p>
            <a:pPr marL="285750" indent="-285750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If value DAS lower than value Arcadis </a:t>
            </a:r>
            <a:r>
              <a:rPr lang="en-US" sz="1600" dirty="0">
                <a:sym typeface="Wingdings" panose="05000000000000000000" pitchFamily="2" charset="2"/>
              </a:rPr>
              <a:t> lower limit Arcadis proposed</a:t>
            </a:r>
          </a:p>
          <a:p>
            <a:pPr marL="285750" indent="-285750">
              <a:buClr>
                <a:schemeClr val="bg2"/>
              </a:buCl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Clr>
                <a:schemeClr val="bg2"/>
              </a:buClr>
            </a:pPr>
            <a:r>
              <a:rPr lang="en-US" sz="1600" dirty="0"/>
              <a:t>Compounds with detection limits (DL) higher then proposed threshold values =&gt; 5 x DL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7B4B0797-1573-4D4A-A9F8-BF54D1E1E9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94752" y="6170441"/>
            <a:ext cx="8159063" cy="650009"/>
          </a:xfrm>
        </p:spPr>
        <p:txBody>
          <a:bodyPr>
            <a:normAutofit/>
          </a:bodyPr>
          <a:lstStyle/>
          <a:p>
            <a:r>
              <a:rPr lang="en-US" sz="1800" dirty="0"/>
              <a:t>Threshold values DAS much lower than threshold values Arcadis </a:t>
            </a:r>
            <a:br>
              <a:rPr lang="en-US" sz="1800" dirty="0"/>
            </a:br>
            <a:r>
              <a:rPr lang="en-US" sz="1800" dirty="0">
                <a:sym typeface="Wingdings" panose="05000000000000000000" pitchFamily="2" charset="2"/>
              </a:rPr>
              <a:t> new propositions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20761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97D67AD-91D9-4CC7-92A2-038A9BD36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269471"/>
            <a:ext cx="11087100" cy="4025603"/>
          </a:xfrm>
        </p:spPr>
        <p:txBody>
          <a:bodyPr>
            <a:norm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1D383EF-2AD0-4425-85CF-EEA9FC7F3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974" y="670994"/>
            <a:ext cx="11087100" cy="498598"/>
          </a:xfrm>
        </p:spPr>
        <p:txBody>
          <a:bodyPr/>
          <a:lstStyle/>
          <a:p>
            <a:r>
              <a:rPr lang="en-US" sz="2400" dirty="0"/>
              <a:t>7 Conclusion DAS</a:t>
            </a:r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E53802E6-0345-452A-9AED-6881D83682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2450" y="5836006"/>
            <a:ext cx="11087099" cy="702000"/>
          </a:xfrm>
        </p:spPr>
        <p:txBody>
          <a:bodyPr>
            <a:normAutofit/>
          </a:bodyPr>
          <a:lstStyle/>
          <a:p>
            <a:r>
              <a:rPr lang="en-US" dirty="0"/>
              <a:t>DAS partially agreed on threshold values proposed by Arcadis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6B61A45-F01E-42FA-ABCA-85FFE3F4FC10}"/>
              </a:ext>
            </a:extLst>
          </p:cNvPr>
          <p:cNvSpPr txBox="1"/>
          <p:nvPr/>
        </p:nvSpPr>
        <p:spPr>
          <a:xfrm>
            <a:off x="552450" y="1169592"/>
            <a:ext cx="789957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/>
              <a:t>Did DAS agree with the proposed threshold values? …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54A0B40-4B53-45A0-8B7F-5B3DBADFD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144" y="2142351"/>
            <a:ext cx="6049712" cy="237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805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850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C1A43AD-2F63-4694-A09F-3388C415A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656001"/>
            <a:ext cx="11087100" cy="3867326"/>
          </a:xfrm>
        </p:spPr>
        <p:txBody>
          <a:bodyPr/>
          <a:lstStyle/>
          <a:p>
            <a:r>
              <a:rPr lang="en-US" dirty="0"/>
              <a:t>Site contaminated with </a:t>
            </a:r>
            <a:r>
              <a:rPr lang="en-US" b="1" dirty="0"/>
              <a:t>insecticides </a:t>
            </a:r>
            <a:r>
              <a:rPr lang="en-US" dirty="0"/>
              <a:t>in soil and groundwater </a:t>
            </a:r>
            <a:endParaRPr lang="en-US" b="1" dirty="0"/>
          </a:p>
          <a:p>
            <a:r>
              <a:rPr lang="en-US" dirty="0"/>
              <a:t>Some contaminants are </a:t>
            </a:r>
            <a:r>
              <a:rPr lang="en-US" b="1" dirty="0"/>
              <a:t>non-regulated compounds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no soil remediation standards available</a:t>
            </a:r>
          </a:p>
          <a:p>
            <a:r>
              <a:rPr lang="en-US" dirty="0"/>
              <a:t>Threshold values</a:t>
            </a:r>
            <a:r>
              <a:rPr lang="en-US" dirty="0">
                <a:solidFill>
                  <a:schemeClr val="bg2"/>
                </a:solidFill>
              </a:rPr>
              <a:t>*</a:t>
            </a:r>
            <a:r>
              <a:rPr lang="en-US" dirty="0"/>
              <a:t> proposed by DAS but :		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lower than or equal to the laboratory detection limit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no threshold calculated due to absence of toxicological and/or</a:t>
            </a:r>
          </a:p>
          <a:p>
            <a:pPr lvl="1" indent="0">
              <a:buClr>
                <a:schemeClr val="bg2"/>
              </a:buClr>
              <a:buNone/>
            </a:pPr>
            <a:r>
              <a:rPr lang="en-US" dirty="0"/>
              <a:t>     physicochemical data</a:t>
            </a:r>
          </a:p>
          <a:p>
            <a:pPr lvl="1" indent="0">
              <a:buClr>
                <a:schemeClr val="bg2"/>
              </a:buCl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* </a:t>
            </a:r>
            <a:r>
              <a:rPr lang="en-US" sz="1400" dirty="0"/>
              <a:t>Threshold values in soil and groundwater are defined as </a:t>
            </a:r>
            <a:br>
              <a:rPr lang="en-US" sz="1400" dirty="0"/>
            </a:br>
            <a:r>
              <a:rPr lang="en-US" sz="1400" dirty="0"/>
              <a:t>“level of contamination (in mg/kg dry matter or </a:t>
            </a:r>
            <a:r>
              <a:rPr lang="en-US" sz="1400" dirty="0" err="1"/>
              <a:t>μg</a:t>
            </a:r>
            <a:r>
              <a:rPr lang="en-US" sz="1400" dirty="0"/>
              <a:t>/l) above which potential </a:t>
            </a:r>
            <a:br>
              <a:rPr lang="en-US" sz="1400" dirty="0"/>
            </a:br>
            <a:r>
              <a:rPr lang="en-US" sz="1400" dirty="0"/>
              <a:t>negative effects on human health or the local environment cannot be excluded”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6FB53D15-4521-4D3D-A7C9-C71850B0B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50" y="745473"/>
            <a:ext cx="11087100" cy="498598"/>
          </a:xfrm>
        </p:spPr>
        <p:txBody>
          <a:bodyPr/>
          <a:lstStyle/>
          <a:p>
            <a:r>
              <a:rPr lang="en-US" dirty="0"/>
              <a:t>1. Context</a:t>
            </a:r>
          </a:p>
        </p:txBody>
      </p:sp>
      <p:pic>
        <p:nvPicPr>
          <p:cNvPr id="6" name="Image 5" descr="Une image contenant herbe, extérieur, nature, eau&#10;&#10;Description générée automatiquement">
            <a:extLst>
              <a:ext uri="{FF2B5EF4-FFF2-40B4-BE49-F238E27FC236}">
                <a16:creationId xmlns:a16="http://schemas.microsoft.com/office/drawing/2014/main" id="{F0A19F15-CABB-436F-870F-4E5005341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912" y="3429000"/>
            <a:ext cx="4592593" cy="275555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D98C67E-6890-451B-8ECA-6065E5C06307}"/>
              </a:ext>
            </a:extLst>
          </p:cNvPr>
          <p:cNvSpPr txBox="1"/>
          <p:nvPr/>
        </p:nvSpPr>
        <p:spPr>
          <a:xfrm>
            <a:off x="7339912" y="6277233"/>
            <a:ext cx="444431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Source : https://phys.org</a:t>
            </a:r>
          </a:p>
        </p:txBody>
      </p:sp>
    </p:spTree>
    <p:extLst>
      <p:ext uri="{BB962C8B-B14F-4D97-AF65-F5344CB8AC3E}">
        <p14:creationId xmlns:p14="http://schemas.microsoft.com/office/powerpoint/2010/main" val="248570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85768CA-85D8-48AD-9A2E-EA35D036A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dirty="0"/>
              <a:t>Desk study to collect and review existing </a:t>
            </a:r>
            <a:r>
              <a:rPr lang="en-US" b="1" dirty="0"/>
              <a:t>toxicological and physicochemical data </a:t>
            </a:r>
            <a:r>
              <a:rPr lang="en-US" dirty="0"/>
              <a:t>on the compounds where insufficient information was identified by DAS</a:t>
            </a:r>
          </a:p>
          <a:p>
            <a:pPr marL="28575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dirty="0"/>
              <a:t>Use these collected data to </a:t>
            </a:r>
            <a:r>
              <a:rPr lang="en-US" b="1" dirty="0"/>
              <a:t>calculate </a:t>
            </a:r>
            <a:r>
              <a:rPr lang="en-US" dirty="0"/>
              <a:t>site specific </a:t>
            </a:r>
            <a:r>
              <a:rPr lang="en-US" b="1" dirty="0"/>
              <a:t>threshold values </a:t>
            </a:r>
            <a:r>
              <a:rPr lang="en-US" dirty="0"/>
              <a:t>for specific compounds based on Walloon methodology (GRER v2 and v3)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9443CB5-8866-49F1-81D7-F9692425F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836075"/>
            <a:ext cx="11087100" cy="498598"/>
          </a:xfrm>
        </p:spPr>
        <p:txBody>
          <a:bodyPr/>
          <a:lstStyle/>
          <a:p>
            <a:r>
              <a:rPr lang="en-US" dirty="0"/>
              <a:t>2. Objectives</a:t>
            </a:r>
          </a:p>
        </p:txBody>
      </p:sp>
    </p:spTree>
    <p:extLst>
      <p:ext uri="{BB962C8B-B14F-4D97-AF65-F5344CB8AC3E}">
        <p14:creationId xmlns:p14="http://schemas.microsoft.com/office/powerpoint/2010/main" val="61228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26ECD36-45C8-4DE2-AAB5-FE7E00DFB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656001"/>
            <a:ext cx="11087100" cy="2804788"/>
          </a:xfrm>
        </p:spPr>
        <p:txBody>
          <a:bodyPr/>
          <a:lstStyle/>
          <a:p>
            <a:pPr marL="342900" indent="-342900">
              <a:buClr>
                <a:schemeClr val="bg2"/>
              </a:buClr>
              <a:buFont typeface="+mj-lt"/>
              <a:buAutoNum type="arabicPeriod"/>
            </a:pPr>
            <a:r>
              <a:rPr lang="en-US" dirty="0"/>
              <a:t>Collection of physical-chemical and toxicological data of the non-regulated compounds if not readily available *</a:t>
            </a:r>
          </a:p>
          <a:p>
            <a:pPr marL="342900" indent="-342900">
              <a:buClr>
                <a:schemeClr val="bg2"/>
              </a:buClr>
              <a:buFont typeface="+mj-lt"/>
              <a:buAutoNum type="arabicPeriod"/>
            </a:pPr>
            <a:r>
              <a:rPr lang="en-US" dirty="0"/>
              <a:t>Development of high-level Conceptual Site Model (CSM) </a:t>
            </a:r>
          </a:p>
          <a:p>
            <a:pPr marL="342900" indent="-342900">
              <a:buClr>
                <a:schemeClr val="bg2"/>
              </a:buClr>
              <a:buFont typeface="+mj-lt"/>
              <a:buAutoNum type="arabicPeriod"/>
            </a:pPr>
            <a:r>
              <a:rPr lang="en-US" dirty="0"/>
              <a:t>Determination of the threshold values:</a:t>
            </a:r>
          </a:p>
          <a:p>
            <a:pPr marL="555750" lvl="1" indent="-285750">
              <a:buClrTx/>
            </a:pPr>
            <a:r>
              <a:rPr lang="en-US" dirty="0"/>
              <a:t>based on human exposure</a:t>
            </a:r>
          </a:p>
          <a:p>
            <a:pPr marL="555750" lvl="1" indent="-285750">
              <a:buClrTx/>
            </a:pPr>
            <a:r>
              <a:rPr lang="en-US" dirty="0"/>
              <a:t>based on migration (pure product and leaching to groundwater)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40A92AD-6CF3-4005-95C5-0D253DEE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836075"/>
            <a:ext cx="11087100" cy="498598"/>
          </a:xfrm>
        </p:spPr>
        <p:txBody>
          <a:bodyPr/>
          <a:lstStyle/>
          <a:p>
            <a:r>
              <a:rPr lang="en-US" dirty="0"/>
              <a:t>3. Overall approach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FA5A230-14AD-4EE0-936A-753CC5AF847F}"/>
              </a:ext>
            </a:extLst>
          </p:cNvPr>
          <p:cNvSpPr txBox="1"/>
          <p:nvPr/>
        </p:nvSpPr>
        <p:spPr>
          <a:xfrm>
            <a:off x="667264" y="4769708"/>
            <a:ext cx="1046617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/>
              <a:t>* Material Safety Data Sheets (MSDS), online databases (IRIS, EPA, Texas Risk Reduction Program)</a:t>
            </a:r>
          </a:p>
        </p:txBody>
      </p:sp>
    </p:spTree>
    <p:extLst>
      <p:ext uri="{BB962C8B-B14F-4D97-AF65-F5344CB8AC3E}">
        <p14:creationId xmlns:p14="http://schemas.microsoft.com/office/powerpoint/2010/main" val="186110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96D0668-5A62-4D20-99C3-B73FDCD07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363" y="1422548"/>
            <a:ext cx="4588304" cy="334376"/>
          </a:xfrm>
        </p:spPr>
        <p:txBody>
          <a:bodyPr/>
          <a:lstStyle/>
          <a:p>
            <a:r>
              <a:rPr lang="en-US" dirty="0"/>
              <a:t>physical-chemical data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D94AECB8-8352-43C1-86BD-0A979289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9" y="703265"/>
            <a:ext cx="11087100" cy="498598"/>
          </a:xfrm>
        </p:spPr>
        <p:txBody>
          <a:bodyPr/>
          <a:lstStyle/>
          <a:p>
            <a:r>
              <a:rPr lang="en-US" dirty="0"/>
              <a:t>3.1 Substance properties</a:t>
            </a:r>
          </a:p>
        </p:txBody>
      </p:sp>
      <p:sp>
        <p:nvSpPr>
          <p:cNvPr id="5" name="Espace réservé du contenu 1">
            <a:extLst>
              <a:ext uri="{FF2B5EF4-FFF2-40B4-BE49-F238E27FC236}">
                <a16:creationId xmlns:a16="http://schemas.microsoft.com/office/drawing/2014/main" id="{40AEA758-F17C-425E-9A2F-8513FF009694}"/>
              </a:ext>
            </a:extLst>
          </p:cNvPr>
          <p:cNvSpPr txBox="1">
            <a:spLocks/>
          </p:cNvSpPr>
          <p:nvPr/>
        </p:nvSpPr>
        <p:spPr>
          <a:xfrm>
            <a:off x="5879841" y="1495337"/>
            <a:ext cx="4588304" cy="386732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-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-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5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-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-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toxicological data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C47C8E7-E9C9-4F94-9300-3E57E1CFBE0D}"/>
              </a:ext>
            </a:extLst>
          </p:cNvPr>
          <p:cNvSpPr txBox="1"/>
          <p:nvPr/>
        </p:nvSpPr>
        <p:spPr>
          <a:xfrm>
            <a:off x="584886" y="1832627"/>
            <a:ext cx="71669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MW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EE2CC75-B939-4E78-AD3D-2DDB9DF2D2F1}"/>
              </a:ext>
            </a:extLst>
          </p:cNvPr>
          <p:cNvSpPr txBox="1"/>
          <p:nvPr/>
        </p:nvSpPr>
        <p:spPr>
          <a:xfrm>
            <a:off x="1400433" y="2130510"/>
            <a:ext cx="71669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3590CF7-0F47-4229-8C69-2C16B740EE26}"/>
              </a:ext>
            </a:extLst>
          </p:cNvPr>
          <p:cNvSpPr txBox="1"/>
          <p:nvPr/>
        </p:nvSpPr>
        <p:spPr>
          <a:xfrm>
            <a:off x="2265236" y="1767013"/>
            <a:ext cx="91044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Density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0CE11C-F8C2-4718-98EE-C8B7CDC31C9E}"/>
              </a:ext>
            </a:extLst>
          </p:cNvPr>
          <p:cNvSpPr txBox="1"/>
          <p:nvPr/>
        </p:nvSpPr>
        <p:spPr>
          <a:xfrm>
            <a:off x="898095" y="2473731"/>
            <a:ext cx="71669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VP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25BDAE-F210-48A2-9627-21211754DD09}"/>
              </a:ext>
            </a:extLst>
          </p:cNvPr>
          <p:cNvSpPr txBox="1"/>
          <p:nvPr/>
        </p:nvSpPr>
        <p:spPr>
          <a:xfrm>
            <a:off x="1973131" y="2285509"/>
            <a:ext cx="13384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HLC@25°C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13AF070-E037-4948-AB5C-9D2238AD272E}"/>
              </a:ext>
            </a:extLst>
          </p:cNvPr>
          <p:cNvSpPr txBox="1"/>
          <p:nvPr/>
        </p:nvSpPr>
        <p:spPr>
          <a:xfrm>
            <a:off x="1602091" y="2826433"/>
            <a:ext cx="89397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log </a:t>
            </a:r>
            <a:r>
              <a:rPr lang="en-US" dirty="0" err="1">
                <a:solidFill>
                  <a:srgbClr val="0070C0"/>
                </a:solidFill>
              </a:rPr>
              <a:t>Kow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009252A-BC4C-4AA0-BC73-85042DD80875}"/>
              </a:ext>
            </a:extLst>
          </p:cNvPr>
          <p:cNvSpPr txBox="1"/>
          <p:nvPr/>
        </p:nvSpPr>
        <p:spPr>
          <a:xfrm>
            <a:off x="444674" y="2962816"/>
            <a:ext cx="71669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Koc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1361384-D1B2-4379-8BF5-75C27BCC5362}"/>
              </a:ext>
            </a:extLst>
          </p:cNvPr>
          <p:cNvSpPr txBox="1"/>
          <p:nvPr/>
        </p:nvSpPr>
        <p:spPr>
          <a:xfrm>
            <a:off x="943232" y="3313401"/>
            <a:ext cx="91440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Dia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Diw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A853324-E16D-43E5-B21F-C8E2B0AEAFB9}"/>
              </a:ext>
            </a:extLst>
          </p:cNvPr>
          <p:cNvSpPr txBox="1"/>
          <p:nvPr/>
        </p:nvSpPr>
        <p:spPr>
          <a:xfrm>
            <a:off x="2594918" y="3174901"/>
            <a:ext cx="71669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Kp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Espace réservé du contenu 1">
            <a:extLst>
              <a:ext uri="{FF2B5EF4-FFF2-40B4-BE49-F238E27FC236}">
                <a16:creationId xmlns:a16="http://schemas.microsoft.com/office/drawing/2014/main" id="{A8BBC60C-9341-43CA-B486-9F28EC64DCFC}"/>
              </a:ext>
            </a:extLst>
          </p:cNvPr>
          <p:cNvSpPr txBox="1">
            <a:spLocks/>
          </p:cNvSpPr>
          <p:nvPr/>
        </p:nvSpPr>
        <p:spPr>
          <a:xfrm>
            <a:off x="1894702" y="4536456"/>
            <a:ext cx="7401698" cy="11368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-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-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5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2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-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60000" indent="-270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-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If more than 1 Henry-constant </a:t>
            </a:r>
            <a:r>
              <a:rPr lang="en-US" dirty="0">
                <a:sym typeface="Wingdings" panose="05000000000000000000" pitchFamily="2" charset="2"/>
              </a:rPr>
              <a:t> range to assess sensitivity</a:t>
            </a:r>
          </a:p>
          <a:p>
            <a:r>
              <a:rPr lang="en-US" dirty="0">
                <a:sym typeface="Wingdings" panose="05000000000000000000" pitchFamily="2" charset="2"/>
              </a:rPr>
              <a:t>For compounds with lacking data  data based on surrogate compound</a:t>
            </a:r>
          </a:p>
          <a:p>
            <a:endParaRPr lang="en-US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F184BAD-845A-4554-BD0C-269A732358CF}"/>
              </a:ext>
            </a:extLst>
          </p:cNvPr>
          <p:cNvSpPr txBox="1"/>
          <p:nvPr/>
        </p:nvSpPr>
        <p:spPr>
          <a:xfrm>
            <a:off x="5857271" y="1893920"/>
            <a:ext cx="528486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Tolerable daily intake (TDI) or Reference dose (Rf) 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38E7971-082D-4FB9-B836-ADE372535DED}"/>
              </a:ext>
            </a:extLst>
          </p:cNvPr>
          <p:cNvSpPr txBox="1"/>
          <p:nvPr/>
        </p:nvSpPr>
        <p:spPr>
          <a:xfrm>
            <a:off x="7037595" y="2322171"/>
            <a:ext cx="332379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Inhalation &amp; oral uptake</a:t>
            </a: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92339479-40A3-4B2B-A2F6-5D0C7F45F802}"/>
              </a:ext>
            </a:extLst>
          </p:cNvPr>
          <p:cNvCxnSpPr/>
          <p:nvPr/>
        </p:nvCxnSpPr>
        <p:spPr>
          <a:xfrm>
            <a:off x="2953264" y="3719384"/>
            <a:ext cx="778477" cy="6672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A58C5675-532B-40E8-99F9-C03230B76B8C}"/>
              </a:ext>
            </a:extLst>
          </p:cNvPr>
          <p:cNvCxnSpPr>
            <a:cxnSpLocks/>
          </p:cNvCxnSpPr>
          <p:nvPr/>
        </p:nvCxnSpPr>
        <p:spPr>
          <a:xfrm flipH="1">
            <a:off x="5160667" y="3567400"/>
            <a:ext cx="719175" cy="8192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11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F1F63315-FCE9-4B56-AA5D-A2261A62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Calculation of :</a:t>
            </a:r>
          </a:p>
          <a:p>
            <a:r>
              <a:rPr lang="en-US" dirty="0"/>
              <a:t>- </a:t>
            </a:r>
            <a:r>
              <a:rPr lang="en-US" dirty="0">
                <a:solidFill>
                  <a:schemeClr val="accent1"/>
                </a:solidFill>
              </a:rPr>
              <a:t>VS</a:t>
            </a:r>
            <a:r>
              <a:rPr lang="en-US" sz="1400" dirty="0">
                <a:solidFill>
                  <a:schemeClr val="accent1"/>
                </a:solidFill>
              </a:rPr>
              <a:t>H</a:t>
            </a:r>
            <a:r>
              <a:rPr lang="en-US" dirty="0"/>
              <a:t>: </a:t>
            </a:r>
            <a:r>
              <a:rPr lang="en-US" sz="1600" dirty="0"/>
              <a:t>threshold value in soil below which there is no risk expected to human health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>
                <a:solidFill>
                  <a:schemeClr val="accent1"/>
                </a:solidFill>
              </a:rPr>
              <a:t>VS</a:t>
            </a:r>
            <a:r>
              <a:rPr lang="en-US" sz="1400" dirty="0">
                <a:solidFill>
                  <a:schemeClr val="accent1"/>
                </a:solidFill>
              </a:rPr>
              <a:t>N</a:t>
            </a:r>
            <a:r>
              <a:rPr lang="en-US" dirty="0"/>
              <a:t>: </a:t>
            </a:r>
            <a:r>
              <a:rPr lang="en-US" sz="1600" dirty="0"/>
              <a:t>threshold value in soil below which there is no significant leaching to groundwater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>
                <a:solidFill>
                  <a:schemeClr val="accent1"/>
                </a:solidFill>
              </a:rPr>
              <a:t>VS</a:t>
            </a:r>
            <a:r>
              <a:rPr lang="en-US" sz="1400" dirty="0" err="1">
                <a:solidFill>
                  <a:schemeClr val="accent1"/>
                </a:solidFill>
              </a:rPr>
              <a:t>nappe</a:t>
            </a:r>
            <a:r>
              <a:rPr lang="en-US" dirty="0"/>
              <a:t>: </a:t>
            </a:r>
            <a:r>
              <a:rPr lang="en-US" sz="1600" dirty="0"/>
              <a:t>threshold value in groundwater below which there is no risk expected to human health</a:t>
            </a:r>
          </a:p>
          <a:p>
            <a:r>
              <a:rPr lang="en-US" dirty="0"/>
              <a:t>Difficult to calculate one explicit threshold value (contrasting literature data)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various threshold values based on different perspectives: 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modelling human exposure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prevent presence of pure product (human exposure and migration)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prevent significant leaching to groundwater (migration)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/>
              <a:t>groundwater used as drinking water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AE157D-ABA7-4FC5-B23F-82F50CFA7C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Range of threshold values </a:t>
            </a:r>
            <a:r>
              <a:rPr lang="en-US" b="0" dirty="0">
                <a:sym typeface="Wingdings" panose="05000000000000000000" pitchFamily="2" charset="2"/>
              </a:rPr>
              <a:t> </a:t>
            </a:r>
            <a:r>
              <a:rPr lang="en-US" b="0" dirty="0"/>
              <a:t>more robust understanding of anticipated risk</a:t>
            </a:r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2238363A-4E7D-47EC-88E4-08B37CBDE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836075"/>
            <a:ext cx="11087100" cy="498598"/>
          </a:xfrm>
        </p:spPr>
        <p:txBody>
          <a:bodyPr/>
          <a:lstStyle/>
          <a:p>
            <a:r>
              <a:rPr lang="en-US" dirty="0"/>
              <a:t>3.2 Methodology - general</a:t>
            </a:r>
          </a:p>
        </p:txBody>
      </p:sp>
    </p:spTree>
    <p:extLst>
      <p:ext uri="{BB962C8B-B14F-4D97-AF65-F5344CB8AC3E}">
        <p14:creationId xmlns:p14="http://schemas.microsoft.com/office/powerpoint/2010/main" val="893896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01DC99BC-838B-41F0-860F-CA07445F52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787948"/>
              </p:ext>
            </p:extLst>
          </p:nvPr>
        </p:nvGraphicFramePr>
        <p:xfrm>
          <a:off x="539750" y="2274346"/>
          <a:ext cx="5298172" cy="3633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250">
                  <a:extLst>
                    <a:ext uri="{9D8B030D-6E8A-4147-A177-3AD203B41FA5}">
                      <a16:colId xmlns:a16="http://schemas.microsoft.com/office/drawing/2014/main" val="1519339126"/>
                    </a:ext>
                  </a:extLst>
                </a:gridCol>
                <a:gridCol w="3551922">
                  <a:extLst>
                    <a:ext uri="{9D8B030D-6E8A-4147-A177-3AD203B41FA5}">
                      <a16:colId xmlns:a16="http://schemas.microsoft.com/office/drawing/2014/main" val="1895637413"/>
                    </a:ext>
                  </a:extLst>
                </a:gridCol>
              </a:tblGrid>
              <a:tr h="299429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Purpose</a:t>
                      </a:r>
                      <a:endParaRPr lang="fr-BE" sz="140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224025036"/>
                  </a:ext>
                </a:extLst>
              </a:tr>
              <a:tr h="784001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(VS</a:t>
                      </a:r>
                      <a:r>
                        <a:rPr lang="nl-NL" sz="1400" baseline="-25000" dirty="0">
                          <a:effectLst/>
                        </a:rPr>
                        <a:t>H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human health from contamination in soil based on the model S-Risk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708450785"/>
                  </a:ext>
                </a:extLst>
              </a:tr>
              <a:tr h="586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human health from the presence of pure product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499019364"/>
                  </a:ext>
                </a:extLst>
              </a:tr>
              <a:tr h="981822">
                <a:tc rowSpan="2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Migration </a:t>
                      </a:r>
                      <a:r>
                        <a:rPr lang="nl-NL" sz="1400" dirty="0" err="1">
                          <a:effectLst/>
                        </a:rPr>
                        <a:t>risks</a:t>
                      </a:r>
                      <a:r>
                        <a:rPr lang="nl-NL" sz="1400" dirty="0">
                          <a:effectLst/>
                        </a:rPr>
                        <a:t> (VS</a:t>
                      </a:r>
                      <a:r>
                        <a:rPr lang="nl-NL" sz="1400" baseline="-25000" dirty="0">
                          <a:effectLst/>
                        </a:rPr>
                        <a:t>N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dirty="0" err="1">
                          <a:effectLst/>
                        </a:rPr>
                        <a:t>VS</a:t>
                      </a:r>
                      <a:r>
                        <a:rPr lang="en-US" sz="1400" baseline="-25000" dirty="0" err="1">
                          <a:effectLst/>
                        </a:rPr>
                        <a:t>nappe</a:t>
                      </a:r>
                      <a:r>
                        <a:rPr lang="en-US" sz="1400" dirty="0">
                          <a:effectLst/>
                        </a:rPr>
                        <a:t> - use as drinking water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362774182"/>
                  </a:ext>
                </a:extLst>
              </a:tr>
              <a:tr h="9818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The protection of water resource receptors from significant leaching from soils based on </a:t>
                      </a:r>
                      <a:r>
                        <a:rPr lang="en-US" sz="1400" dirty="0" err="1">
                          <a:effectLst/>
                        </a:rPr>
                        <a:t>VS</a:t>
                      </a:r>
                      <a:r>
                        <a:rPr lang="en-US" sz="1400" baseline="-25000" dirty="0" err="1">
                          <a:effectLst/>
                        </a:rPr>
                        <a:t>nappe</a:t>
                      </a:r>
                      <a:r>
                        <a:rPr lang="en-US" sz="1400" baseline="-250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- no indication of pure product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2463199327"/>
                  </a:ext>
                </a:extLst>
              </a:tr>
            </a:tbl>
          </a:graphicData>
        </a:graphic>
      </p:graphicFrame>
      <p:sp>
        <p:nvSpPr>
          <p:cNvPr id="4" name="Titre 3">
            <a:extLst>
              <a:ext uri="{FF2B5EF4-FFF2-40B4-BE49-F238E27FC236}">
                <a16:creationId xmlns:a16="http://schemas.microsoft.com/office/drawing/2014/main" id="{87C927DD-7C2F-464C-8FC0-9E04F1BE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3.2 Methodology - general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18F0AFC-F121-4B8E-AD45-D5297B0F3393}"/>
              </a:ext>
            </a:extLst>
          </p:cNvPr>
          <p:cNvSpPr txBox="1"/>
          <p:nvPr/>
        </p:nvSpPr>
        <p:spPr>
          <a:xfrm>
            <a:off x="539750" y="1781903"/>
            <a:ext cx="455718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Overview of the derived threshold values in soil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CA0949FD-791F-4D7D-9DD1-01544592A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855901"/>
              </p:ext>
            </p:extLst>
          </p:nvPr>
        </p:nvGraphicFramePr>
        <p:xfrm>
          <a:off x="6354078" y="2306446"/>
          <a:ext cx="5634722" cy="3601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0855">
                  <a:extLst>
                    <a:ext uri="{9D8B030D-6E8A-4147-A177-3AD203B41FA5}">
                      <a16:colId xmlns:a16="http://schemas.microsoft.com/office/drawing/2014/main" val="2068294950"/>
                    </a:ext>
                  </a:extLst>
                </a:gridCol>
                <a:gridCol w="3843867">
                  <a:extLst>
                    <a:ext uri="{9D8B030D-6E8A-4147-A177-3AD203B41FA5}">
                      <a16:colId xmlns:a16="http://schemas.microsoft.com/office/drawing/2014/main" val="1812823579"/>
                    </a:ext>
                  </a:extLst>
                </a:gridCol>
              </a:tblGrid>
              <a:tr h="379416"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 err="1">
                          <a:effectLst/>
                        </a:rPr>
                        <a:t>Principle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Bef>
                          <a:spcPts val="565"/>
                        </a:spcBef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err="1">
                          <a:effectLst/>
                        </a:rPr>
                        <a:t>Purpose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71755" anchor="ctr"/>
                </a:tc>
                <a:extLst>
                  <a:ext uri="{0D108BD9-81ED-4DB2-BD59-A6C34878D82A}">
                    <a16:rowId xmlns:a16="http://schemas.microsoft.com/office/drawing/2014/main" val="3750763179"/>
                  </a:ext>
                </a:extLst>
              </a:tr>
              <a:tr h="742768">
                <a:tc rowSpan="4"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nl-NL" sz="1400" dirty="0">
                          <a:effectLst/>
                        </a:rPr>
                        <a:t>Human exposure (</a:t>
                      </a:r>
                      <a:r>
                        <a:rPr lang="nl-NL" sz="1400" dirty="0" err="1">
                          <a:effectLst/>
                        </a:rPr>
                        <a:t>VS</a:t>
                      </a:r>
                      <a:r>
                        <a:rPr lang="nl-NL" sz="1400" baseline="-25000" dirty="0" err="1">
                          <a:effectLst/>
                        </a:rPr>
                        <a:t>nappe</a:t>
                      </a:r>
                      <a:r>
                        <a:rPr lang="nl-NL" sz="1400" dirty="0">
                          <a:effectLst/>
                        </a:rPr>
                        <a:t>) 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Protection of human health – use as drinking water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812478887"/>
                  </a:ext>
                </a:extLst>
              </a:tr>
              <a:tr h="993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Protection of human health from contamination in groundwater based on the model S-Risk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1517182641"/>
                  </a:ext>
                </a:extLst>
              </a:tr>
              <a:tr h="7427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Protection of human health from threshold values in soil (VS</a:t>
                      </a:r>
                      <a:r>
                        <a:rPr lang="en-US" sz="1400" baseline="-25000" dirty="0">
                          <a:effectLst/>
                        </a:rPr>
                        <a:t>H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753014714"/>
                  </a:ext>
                </a:extLst>
              </a:tr>
              <a:tr h="7427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90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Protection of human health from the presence of pure product</a:t>
                      </a:r>
                      <a:endParaRPr lang="fr-BE" sz="1400" dirty="0">
                        <a:solidFill>
                          <a:srgbClr val="1D1D1D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1755" marB="71755" anchor="ctr"/>
                </a:tc>
                <a:extLst>
                  <a:ext uri="{0D108BD9-81ED-4DB2-BD59-A6C34878D82A}">
                    <a16:rowId xmlns:a16="http://schemas.microsoft.com/office/drawing/2014/main" val="3189225945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933181F8-2FC8-4DC3-8430-172A93DA0786}"/>
              </a:ext>
            </a:extLst>
          </p:cNvPr>
          <p:cNvSpPr txBox="1"/>
          <p:nvPr/>
        </p:nvSpPr>
        <p:spPr>
          <a:xfrm>
            <a:off x="6354078" y="1843458"/>
            <a:ext cx="529817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/>
              <a:t>Overview of the derived threshold values in groundwater</a:t>
            </a:r>
          </a:p>
        </p:txBody>
      </p:sp>
    </p:spTree>
    <p:extLst>
      <p:ext uri="{BB962C8B-B14F-4D97-AF65-F5344CB8AC3E}">
        <p14:creationId xmlns:p14="http://schemas.microsoft.com/office/powerpoint/2010/main" val="2720467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FB2F9E3C-24AC-48C7-A2A7-14B2372DD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Site and soil characteristics :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>
                <a:sym typeface="Wingdings" panose="05000000000000000000" pitchFamily="2" charset="2"/>
              </a:rPr>
              <a:t>Industrial site  light industry</a:t>
            </a:r>
          </a:p>
          <a:p>
            <a:pPr marL="555750" lvl="1" indent="-285750">
              <a:buClr>
                <a:schemeClr val="bg2"/>
              </a:buClr>
            </a:pPr>
            <a:r>
              <a:rPr lang="en-US" dirty="0">
                <a:sym typeface="Wingdings" panose="05000000000000000000" pitchFamily="2" charset="2"/>
              </a:rPr>
              <a:t>Default characteristics and values :</a:t>
            </a:r>
          </a:p>
          <a:p>
            <a:pPr marL="825750" lvl="2" indent="-285750">
              <a:buClr>
                <a:schemeClr val="bg2"/>
              </a:buClr>
            </a:pPr>
            <a:r>
              <a:rPr lang="en-US" dirty="0">
                <a:sym typeface="Wingdings" panose="05000000000000000000" pitchFamily="2" charset="2"/>
              </a:rPr>
              <a:t>Basement with gaps and holes &amp; drinking water pipes</a:t>
            </a:r>
          </a:p>
          <a:p>
            <a:pPr marL="825750" lvl="2" indent="-285750">
              <a:buClr>
                <a:schemeClr val="bg2"/>
              </a:buClr>
            </a:pPr>
            <a:r>
              <a:rPr lang="en-US" dirty="0">
                <a:sym typeface="Wingdings" panose="05000000000000000000" pitchFamily="2" charset="2"/>
              </a:rPr>
              <a:t>Building characteristics (volume </a:t>
            </a:r>
            <a:r>
              <a:rPr lang="en-US" dirty="0" err="1">
                <a:sym typeface="Wingdings" panose="05000000000000000000" pitchFamily="2" charset="2"/>
              </a:rPr>
              <a:t>etc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pPr marL="825750" lvl="2" indent="-285750">
              <a:buClr>
                <a:schemeClr val="bg2"/>
              </a:buClr>
            </a:pPr>
            <a:r>
              <a:rPr lang="en-US" dirty="0">
                <a:sym typeface="Wingdings" panose="05000000000000000000" pitchFamily="2" charset="2"/>
              </a:rPr>
              <a:t>Generic soil layer (</a:t>
            </a:r>
            <a:r>
              <a:rPr lang="en-US" dirty="0" err="1">
                <a:sym typeface="Wingdings" panose="05000000000000000000" pitchFamily="2" charset="2"/>
              </a:rPr>
              <a:t>favours</a:t>
            </a:r>
            <a:r>
              <a:rPr lang="en-US" dirty="0">
                <a:sym typeface="Wingdings" panose="05000000000000000000" pitchFamily="2" charset="2"/>
              </a:rPr>
              <a:t> mobility of pure product)</a:t>
            </a:r>
          </a:p>
          <a:p>
            <a:pPr marL="825750" lvl="2" indent="-285750">
              <a:buClr>
                <a:schemeClr val="bg2"/>
              </a:buClr>
            </a:pPr>
            <a:r>
              <a:rPr lang="en-US" dirty="0">
                <a:sym typeface="Wingdings" panose="05000000000000000000" pitchFamily="2" charset="2"/>
              </a:rPr>
              <a:t>pH, organic content, clay content</a:t>
            </a:r>
          </a:p>
          <a:p>
            <a:pPr marL="825750" lvl="2" indent="-285750">
              <a:buClr>
                <a:schemeClr val="bg2"/>
              </a:buClr>
            </a:pPr>
            <a:r>
              <a:rPr lang="en-US" dirty="0">
                <a:sym typeface="Wingdings" panose="05000000000000000000" pitchFamily="2" charset="2"/>
              </a:rPr>
              <a:t>groundwater depth of 3 m-</a:t>
            </a:r>
            <a:r>
              <a:rPr lang="en-US" dirty="0" err="1">
                <a:sym typeface="Wingdings" panose="05000000000000000000" pitchFamily="2" charset="2"/>
              </a:rPr>
              <a:t>bgl</a:t>
            </a:r>
            <a:endParaRPr lang="en-US" dirty="0">
              <a:sym typeface="Wingdings" panose="05000000000000000000" pitchFamily="2" charset="2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877BF2-0825-487C-93E3-8B0419AD6C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Light industry &amp; default values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BF2856A-2F51-4A04-BC46-B09B57EC4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3.3 Methodology – Conceptual site model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AD2454-8629-439F-8187-476E5FEAC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1439" y="2019041"/>
            <a:ext cx="2798420" cy="271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7640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DBSGENERATOR" val="Client"/>
  <p:tag name="EDBSGENERATORTYPE" val="26"/>
  <p:tag name="EDBSDOCUMENTINFO" val="&lt;?xml version=&quot;1.0&quot; encoding=&quot;utf-16&quot;?&gt;&#10;&lt;documentinfo version=&quot;1.0&quot; projectname=&quot;Arcadis&quot; projectid=&quot;56a9c715-87b0-40fa-ac77-5a8497ed70ef&quot; pagemasterid=&quot;00000000-0000-0000-0000-000000000000&quot; documentid=&quot;cd95d45e8b06491bb8768ef6fa070d83&quot; profileid=&quot;00000000-0000-0000-0000-000000000000&quot; culture=&quot;en-US&quot;&gt;&#10;  &lt;content&gt;&#10;    &lt;document sourcepath=&quot;\Presentation (16:9)&quot; sourceid=&quot;ef141f73-0700-4ed5-99c4-069cb312fe4c&quot;&gt;&#10;      &lt;variables&gt;&#10;        &lt;Title&gt;Derivation of threshols values in soil and groundwater for non-regulated substances&lt;/Title&gt;&#10;        &lt;Subtitle /&gt;&#10;        &lt;Date&gt;11/14/2019 12:00:00 AM&lt;/Date&gt;&#10;        &lt;SenderData&gt;&#10;          &lt;LocationId&gt;797bb043-736b-40e4-b6b0-c0e72a748410&lt;/LocationId&gt;&#10;          &lt;SignerId&gt;403108cc-964d-4677-8e6f-ddeb1e5848f7&lt;/SignerId&gt;&#10;          &lt;ContactId&gt;403108cc-964d-4677-8e6f-ddeb1e5848f7&lt;/ContactId&gt;&#10;          &lt;DivisionId&gt;&lt;/DivisionId&gt;&#10;          &lt;OrganizationId&gt;26b8e59a-2986-4378-9da4-d70b300dda92&lt;/OrganizationId&gt;&#10;        &lt;/SenderData&gt;&#10;        &lt;TitleSlide&gt;Orange&lt;/TitleSlide&gt;&#10;        &lt;InitialTemplateVersion&gt;4&lt;/InitialTemplateVersion&gt;&#10;        &lt;ActiveTemplateVersion&gt;4&lt;/ActiveTemplateVersion&gt;&#10;      &lt;/variables&gt;&#10;    &lt;/document&gt;&#10;  &lt;/content&gt;&#10;&lt;/documentinfo&gt;"/>
  <p:tag name="EDBSPATH" val="\Presentation (16:9)"/>
</p:tagLst>
</file>

<file path=ppt/theme/theme1.xml><?xml version="1.0" encoding="utf-8"?>
<a:theme xmlns:a="http://schemas.openxmlformats.org/drawingml/2006/main" name="Arcadis">
  <a:themeElements>
    <a:clrScheme name="Arcadis">
      <a:dk1>
        <a:srgbClr val="1D1D1D"/>
      </a:dk1>
      <a:lt1>
        <a:srgbClr val="FFFFFF"/>
      </a:lt1>
      <a:dk2>
        <a:srgbClr val="55575A"/>
      </a:dk2>
      <a:lt2>
        <a:srgbClr val="E4610F"/>
      </a:lt2>
      <a:accent1>
        <a:srgbClr val="E4610F"/>
      </a:accent1>
      <a:accent2>
        <a:srgbClr val="1D1D1D"/>
      </a:accent2>
      <a:accent3>
        <a:srgbClr val="B3B3B3"/>
      </a:accent3>
      <a:accent4>
        <a:srgbClr val="0DA642"/>
      </a:accent4>
      <a:accent5>
        <a:srgbClr val="F8DA40"/>
      </a:accent5>
      <a:accent6>
        <a:srgbClr val="00A9E4"/>
      </a:accent6>
      <a:hlink>
        <a:srgbClr val="00A9E4"/>
      </a:hlink>
      <a:folHlink>
        <a:srgbClr val="E41F13"/>
      </a:folHlink>
    </a:clrScheme>
    <a:fontScheme name="Arcad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rcadis_Widescreen" id="{0E850083-BECD-4BD8-966B-03A4FA87C925}" vid="{9E63FA67-2D1B-4EE2-B79C-683A3DAE8E91}"/>
    </a:ext>
  </a:extLst>
</a:theme>
</file>

<file path=ppt/theme/theme2.xml><?xml version="1.0" encoding="utf-8"?>
<a:theme xmlns:a="http://schemas.openxmlformats.org/drawingml/2006/main" name="Office Theme">
  <a:themeElements>
    <a:clrScheme name="Arcadis">
      <a:dk1>
        <a:srgbClr val="1D1D1D"/>
      </a:dk1>
      <a:lt1>
        <a:srgbClr val="FFFFFF"/>
      </a:lt1>
      <a:dk2>
        <a:srgbClr val="55575A"/>
      </a:dk2>
      <a:lt2>
        <a:srgbClr val="E4610F"/>
      </a:lt2>
      <a:accent1>
        <a:srgbClr val="E4610F"/>
      </a:accent1>
      <a:accent2>
        <a:srgbClr val="1D1D1D"/>
      </a:accent2>
      <a:accent3>
        <a:srgbClr val="B3B3B3"/>
      </a:accent3>
      <a:accent4>
        <a:srgbClr val="0DA642"/>
      </a:accent4>
      <a:accent5>
        <a:srgbClr val="F8DA40"/>
      </a:accent5>
      <a:accent6>
        <a:srgbClr val="00A9E4"/>
      </a:accent6>
      <a:hlink>
        <a:srgbClr val="00A9E4"/>
      </a:hlink>
      <a:folHlink>
        <a:srgbClr val="E41F13"/>
      </a:folHlink>
    </a:clrScheme>
    <a:fontScheme name="Arcad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rcadis">
      <a:dk1>
        <a:srgbClr val="1D1D1D"/>
      </a:dk1>
      <a:lt1>
        <a:srgbClr val="FFFFFF"/>
      </a:lt1>
      <a:dk2>
        <a:srgbClr val="55575A"/>
      </a:dk2>
      <a:lt2>
        <a:srgbClr val="E4610F"/>
      </a:lt2>
      <a:accent1>
        <a:srgbClr val="E4610F"/>
      </a:accent1>
      <a:accent2>
        <a:srgbClr val="1D1D1D"/>
      </a:accent2>
      <a:accent3>
        <a:srgbClr val="B3B3B3"/>
      </a:accent3>
      <a:accent4>
        <a:srgbClr val="0DA642"/>
      </a:accent4>
      <a:accent5>
        <a:srgbClr val="F8DA40"/>
      </a:accent5>
      <a:accent6>
        <a:srgbClr val="00A9E4"/>
      </a:accent6>
      <a:hlink>
        <a:srgbClr val="00A9E4"/>
      </a:hlink>
      <a:folHlink>
        <a:srgbClr val="E41F13"/>
      </a:folHlink>
    </a:clrScheme>
    <a:fontScheme name="Arcad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5d0ca3b51ef39b3c50dcc9da5d1db764077d5fbc</Template>
  <TotalTime>0</TotalTime>
  <Words>3726</Words>
  <Application>Microsoft Office PowerPoint</Application>
  <PresentationFormat>Breedbeeld</PresentationFormat>
  <Paragraphs>606</Paragraphs>
  <Slides>29</Slides>
  <Notes>20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2" baseType="lpstr">
      <vt:lpstr>Arial</vt:lpstr>
      <vt:lpstr>Wingdings</vt:lpstr>
      <vt:lpstr>Arcadis</vt:lpstr>
      <vt:lpstr>Deriving of threshold values in soil and groundwater for non-regulated substances </vt:lpstr>
      <vt:lpstr>Overview</vt:lpstr>
      <vt:lpstr>1. Context</vt:lpstr>
      <vt:lpstr>2. Objectives</vt:lpstr>
      <vt:lpstr>3. Overall approach</vt:lpstr>
      <vt:lpstr>3.1 Substance properties</vt:lpstr>
      <vt:lpstr>3.2 Methodology - general</vt:lpstr>
      <vt:lpstr>3.2 Methodology - general</vt:lpstr>
      <vt:lpstr>3.3 Methodology – Conceptual site model</vt:lpstr>
      <vt:lpstr>3.3 Methodology – Conceptual site model</vt:lpstr>
      <vt:lpstr>4 Derivation of threshold values based on human exposure</vt:lpstr>
      <vt:lpstr>4 Derivation of threshold values based on human exposure </vt:lpstr>
      <vt:lpstr>4.2 Derivation of threshold values based on human exposure (VSH) in soil –  Prevention of pure product</vt:lpstr>
      <vt:lpstr>4.2 Derivation of threshold values based on human exposure (VSH) in soil –  Prevention of pure product</vt:lpstr>
      <vt:lpstr>4.2 Derivation of threshold values based on human exposure (VSH) in soil –  Comparison</vt:lpstr>
      <vt:lpstr>4.2 Derivation of threshold values based on human exposure (VSH)        in soil </vt:lpstr>
      <vt:lpstr>4.3 Derivation of threshold values based on human exposure (VSnappe) –  Calculation in groundwater</vt:lpstr>
      <vt:lpstr>4.3 Derivation of threshold values based on human exposure (VSnappe) –  Calculation in groundwater</vt:lpstr>
      <vt:lpstr>4.3 Derivation of threshold values based on human exposure (VSnappe) –  Calculation in groundwater</vt:lpstr>
      <vt:lpstr>4.3 Derivation of threshold values based on human exposure (VSnappe) in groundwater – Comparison</vt:lpstr>
      <vt:lpstr>4.3 Derivation of threshold values based on human exposure (VSnappe) in groundwater – Comparison</vt:lpstr>
      <vt:lpstr>5. Derivation of threshold values based on migration (VSN)</vt:lpstr>
      <vt:lpstr>5.1 Derivation of threshold values based on migration (VSN) - methodology</vt:lpstr>
      <vt:lpstr>5.1 Derivation of threshold values based on migration (VSN) - methodology</vt:lpstr>
      <vt:lpstr>5.2 Derivation of threshold values based on migration (VSN) –  Comparison </vt:lpstr>
      <vt:lpstr>5.2 Derivation of threshold values based on migration (VSN) –  Comparison </vt:lpstr>
      <vt:lpstr>6 Conclusion Arcadis</vt:lpstr>
      <vt:lpstr>7 Conclusion DAS</vt:lpstr>
      <vt:lpstr>PowerPoint-presentatie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Derivation of threshols values in soil and groundwater for non-regulated substances</dc:title>
  <dc:creator/>
  <cp:lastModifiedBy/>
  <cp:revision>1</cp:revision>
  <dcterms:created xsi:type="dcterms:W3CDTF">2019-11-04T14:23:34Z</dcterms:created>
  <dcterms:modified xsi:type="dcterms:W3CDTF">2019-11-14T11:26:58Z</dcterms:modified>
</cp:coreProperties>
</file>