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69" r:id="rId12"/>
    <p:sldId id="267" r:id="rId13"/>
    <p:sldId id="270" r:id="rId14"/>
    <p:sldId id="271" r:id="rId15"/>
    <p:sldId id="273" r:id="rId16"/>
    <p:sldId id="274" r:id="rId17"/>
    <p:sldId id="275" r:id="rId18"/>
    <p:sldId id="290" r:id="rId19"/>
  </p:sldIdLst>
  <p:sldSz cx="12195175" cy="9145588"/>
  <p:notesSz cx="6858000" cy="9144000"/>
  <p:defaultTextStyle>
    <a:defPPr>
      <a:defRPr lang="fr-FR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>
          <p15:clr>
            <a:srgbClr val="A4A3A4"/>
          </p15:clr>
        </p15:guide>
        <p15:guide id="2" pos="3841">
          <p15:clr>
            <a:srgbClr val="A4A3A4"/>
          </p15:clr>
        </p15:guide>
        <p15:guide id="3" pos="6925">
          <p15:clr>
            <a:srgbClr val="A4A3A4"/>
          </p15:clr>
        </p15:guide>
        <p15:guide id="4" pos="893">
          <p15:clr>
            <a:srgbClr val="A4A3A4"/>
          </p15:clr>
        </p15:guide>
        <p15:guide id="5" pos="36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057"/>
    <a:srgbClr val="8D8E8F"/>
    <a:srgbClr val="3A5F8B"/>
    <a:srgbClr val="547399"/>
    <a:srgbClr val="F0F0F0"/>
    <a:srgbClr val="75B626"/>
    <a:srgbClr val="B4B3B3"/>
    <a:srgbClr val="77B726"/>
    <a:srgbClr val="007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/>
  </p:normalViewPr>
  <p:slideViewPr>
    <p:cSldViewPr showGuides="1">
      <p:cViewPr varScale="1">
        <p:scale>
          <a:sx n="63" d="100"/>
          <a:sy n="63" d="100"/>
        </p:scale>
        <p:origin x="1502" y="77"/>
      </p:cViewPr>
      <p:guideLst>
        <p:guide orient="horz" pos="2881"/>
        <p:guide pos="3841"/>
        <p:guide pos="6925"/>
        <p:guide pos="893"/>
        <p:guide pos="36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A9A8-8D9F-458A-A1AD-04C9F2F66E7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0715-3C21-4979-90C6-653B1884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6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932A-AA91-A245-B91E-3624A0A43F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20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 Slide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" y="-823408"/>
            <a:ext cx="12190477" cy="9968255"/>
          </a:xfrm>
          <a:prstGeom prst="rect">
            <a:avLst/>
          </a:prstGeom>
        </p:spPr>
      </p:pic>
      <p:sp>
        <p:nvSpPr>
          <p:cNvPr id="8" name="Shape 6"/>
          <p:cNvSpPr>
            <a:spLocks noGrp="1"/>
          </p:cNvSpPr>
          <p:nvPr>
            <p:ph type="body" idx="1" hasCustomPrompt="1"/>
          </p:nvPr>
        </p:nvSpPr>
        <p:spPr>
          <a:xfrm>
            <a:off x="1537200" y="2854800"/>
            <a:ext cx="4468800" cy="10596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SzTx/>
              <a:buNone/>
              <a:defRPr sz="3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 lvl="0">
              <a:defRPr sz="1800"/>
            </a:pPr>
            <a:r>
              <a:rPr sz="3000" dirty="0" err="1"/>
              <a:t>Texte</a:t>
            </a:r>
            <a:r>
              <a:rPr sz="3000" dirty="0"/>
              <a:t> </a:t>
            </a:r>
            <a:r>
              <a:rPr sz="3000" dirty="0" err="1"/>
              <a:t>niveau</a:t>
            </a:r>
            <a:r>
              <a:rPr sz="3000" dirty="0"/>
              <a:t> </a:t>
            </a:r>
            <a:r>
              <a:rPr sz="3000" dirty="0" smtClean="0"/>
              <a:t>1</a:t>
            </a:r>
            <a:endParaRPr sz="3000" dirty="0"/>
          </a:p>
        </p:txBody>
      </p:sp>
      <p:sp>
        <p:nvSpPr>
          <p:cNvPr id="9" name="Shape 5"/>
          <p:cNvSpPr>
            <a:spLocks noGrp="1"/>
          </p:cNvSpPr>
          <p:nvPr>
            <p:ph type="title"/>
          </p:nvPr>
        </p:nvSpPr>
        <p:spPr>
          <a:xfrm>
            <a:off x="1537200" y="820800"/>
            <a:ext cx="5260727" cy="17705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6800"/>
              </a:lnSpc>
              <a:defRPr sz="7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 sz="1800"/>
            </a:pPr>
            <a:r>
              <a:rPr sz="7400" dirty="0" err="1"/>
              <a:t>Texte</a:t>
            </a:r>
            <a:r>
              <a:rPr sz="7400" dirty="0"/>
              <a:t> du </a:t>
            </a:r>
            <a:r>
              <a:rPr sz="7400" dirty="0" err="1"/>
              <a:t>titre</a:t>
            </a:r>
            <a:endParaRPr sz="7400" dirty="0"/>
          </a:p>
        </p:txBody>
      </p:sp>
      <p:pic>
        <p:nvPicPr>
          <p:cNvPr id="10" name="images pour PPT bxlenv2015 1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214925" y="7543800"/>
            <a:ext cx="3048000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1631504" y="5679416"/>
            <a:ext cx="9474016" cy="837594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ts val="3600"/>
              </a:lnSpc>
              <a:buNone/>
              <a:defRPr sz="2900" b="1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1800"/>
              </a:spcBef>
              <a:buNone/>
              <a:defRPr sz="2100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2pPr>
            <a:lvl3pPr marL="889000" indent="0" algn="r">
              <a:spcBef>
                <a:spcPts val="0"/>
              </a:spcBef>
              <a:buNone/>
              <a:defRPr sz="2100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631504" y="6300192"/>
            <a:ext cx="9504783" cy="9144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100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444500" indent="0" algn="l">
              <a:buNone/>
              <a:defRPr/>
            </a:lvl2pPr>
            <a:lvl3pPr marL="889000" indent="0" algn="l">
              <a:buNone/>
              <a:defRPr/>
            </a:lvl3pPr>
            <a:lvl4pPr marL="1333500" indent="0" algn="l">
              <a:buNone/>
              <a:defRPr/>
            </a:lvl4pPr>
            <a:lvl5pPr marL="1778000" indent="0" algn="l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081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9832360" y="8335461"/>
            <a:ext cx="1244924" cy="486918"/>
          </a:xfrm>
          <a:prstGeom prst="rect">
            <a:avLst/>
          </a:prstGeom>
        </p:spPr>
        <p:txBody>
          <a:bodyPr/>
          <a:lstStyle/>
          <a:p>
            <a:fld id="{ACAC5FF2-26E7-6D4B-99E5-F9A99616EED8}" type="datetime1">
              <a:rPr lang="fr-BE" smtClean="0"/>
              <a:t>14/11/2019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70330" y="8335461"/>
            <a:ext cx="6342970" cy="486918"/>
          </a:xfrm>
          <a:prstGeom prst="rect">
            <a:avLst/>
          </a:prstGeom>
        </p:spPr>
        <p:txBody>
          <a:bodyPr/>
          <a:lstStyle/>
          <a:p>
            <a:r>
              <a:rPr lang="fr-FR"/>
              <a:t>Leefmilieu Brussel, een speler in beweging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150882" y="8314291"/>
            <a:ext cx="486961" cy="486918"/>
          </a:xfrm>
          <a:prstGeom prst="rect">
            <a:avLst/>
          </a:prstGeom>
        </p:spPr>
        <p:txBody>
          <a:bodyPr/>
          <a:lstStyle/>
          <a:p>
            <a:fld id="{D91E326E-FDB1-534D-B06C-5B21845D2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18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21"/>
            <a:ext cx="10975658" cy="6035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073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0771" y="2217096"/>
            <a:ext cx="5252667" cy="6035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417638" y="2700338"/>
            <a:ext cx="4175125" cy="446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219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417637" y="2052514"/>
            <a:ext cx="3959869" cy="5976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5716800" y="3538800"/>
            <a:ext cx="57610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799D"/>
                </a:solidFill>
                <a:latin typeface="Arial Bold"/>
              </a:defRPr>
            </a:lvl1pPr>
            <a:lvl2pPr marL="190800" indent="-190800" defTabSz="0">
              <a:buFont typeface="Arial" pitchFamily="34" charset="0"/>
              <a:buChar char="•"/>
              <a:defRPr sz="2400" baseline="0">
                <a:solidFill>
                  <a:srgbClr val="4F5057"/>
                </a:solidFill>
                <a:latin typeface="Arial" pitchFamily="34" charset="0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5716800" y="4068589"/>
            <a:ext cx="5689600" cy="1584325"/>
          </a:xfrm>
          <a:prstGeom prst="rect">
            <a:avLst/>
          </a:prstGeom>
        </p:spPr>
        <p:txBody>
          <a:bodyPr>
            <a:normAutofit/>
          </a:bodyPr>
          <a:lstStyle>
            <a:lvl1pPr marL="190800" indent="-190800" defTabSz="190800">
              <a:defRPr sz="24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13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26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21"/>
            <a:ext cx="9766179" cy="59235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>
                <a:solidFill>
                  <a:srgbClr val="4F5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9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>
          <a:xfrm>
            <a:off x="1417638" y="2700338"/>
            <a:ext cx="9575800" cy="446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8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6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Titre et contenu a niv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3"/>
            <a:ext cx="10975658" cy="9083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800" b="1" cap="all" baseline="0">
                <a:solidFill>
                  <a:srgbClr val="77B7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504800" y="2491200"/>
            <a:ext cx="4320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13" name="images pour PPT bxlenv2015 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27000"/>
            <a:ext cx="914400" cy="1397000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6440400" y="2656800"/>
            <a:ext cx="4769755" cy="4868322"/>
          </a:xfrm>
          <a:prstGeom prst="rect">
            <a:avLst/>
          </a:prstGeom>
        </p:spPr>
        <p:txBody>
          <a:bodyPr/>
          <a:lstStyle>
            <a:lvl1pPr marL="230400" indent="-230400" defTabSz="583200">
              <a:defRPr sz="2400" baseline="0">
                <a:solidFill>
                  <a:srgbClr val="00799D"/>
                </a:solidFill>
                <a:latin typeface="Arial" pitchFamily="34" charset="0"/>
                <a:cs typeface="Arial" pitchFamily="34" charset="0"/>
              </a:defRPr>
            </a:lvl1pPr>
            <a:lvl2pPr marL="457200" indent="-230400" defTabSz="583200">
              <a:buClr>
                <a:srgbClr val="77B726"/>
              </a:buClr>
              <a:buSzPct val="80000"/>
              <a:buFont typeface="Wingdings 3" pitchFamily="18" charset="2"/>
              <a:buChar char=""/>
              <a:defRPr sz="2000" baseline="0">
                <a:solidFill>
                  <a:srgbClr val="4F5057"/>
                </a:solidFill>
                <a:latin typeface="Arial" pitchFamily="34" charset="0"/>
              </a:defRPr>
            </a:lvl2pPr>
            <a:lvl3pPr marL="687600" indent="-230400" defTabSz="583200">
              <a:buClr>
                <a:srgbClr val="00799D"/>
              </a:buClr>
              <a:buFont typeface="Verdana" pitchFamily="34" charset="0"/>
              <a:buChar char="–"/>
              <a:defRPr sz="1800" baseline="0">
                <a:solidFill>
                  <a:srgbClr val="00799D"/>
                </a:solidFill>
                <a:latin typeface="Arial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6801" y="8571600"/>
            <a:ext cx="546552" cy="486918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B4B3B3"/>
                </a:solidFill>
                <a:latin typeface="Arial Bold"/>
                <a:cs typeface="Arial" pitchFamily="34" charset="0"/>
              </a:defRPr>
            </a:lvl1pPr>
          </a:lstStyle>
          <a:p>
            <a:fld id="{925E31CC-4EF3-4791-93C3-0049C698F9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12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Image vierge + Pie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801" y="8132400"/>
            <a:ext cx="10442638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755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GE_Image + Pie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52" y="171000"/>
            <a:ext cx="12193200" cy="8802000"/>
          </a:xfrm>
          <a:prstGeom prst="rect">
            <a:avLst/>
          </a:prstGeom>
          <a:solidFill>
            <a:srgbClr val="F0F0F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801" y="8132400"/>
            <a:ext cx="10442638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4F5057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5" name="YG_3852-498-low.tif"/>
          <p:cNvPicPr/>
          <p:nvPr userDrawn="1"/>
        </p:nvPicPr>
        <p:blipFill>
          <a:blip r:embed="rId2">
            <a:extLst/>
          </a:blip>
          <a:srcRect l="917" t="10868" r="917" b="4272"/>
          <a:stretch>
            <a:fillRect/>
          </a:stretch>
        </p:blipFill>
        <p:spPr>
          <a:xfrm>
            <a:off x="-7008" y="-13781"/>
            <a:ext cx="12206016" cy="7904802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images pour PPT bxlenv2015 6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991600" y="2997200"/>
            <a:ext cx="3302001" cy="1168400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Shape 110"/>
          <p:cNvSpPr/>
          <p:nvPr userDrawn="1"/>
        </p:nvSpPr>
        <p:spPr>
          <a:xfrm rot="16200000">
            <a:off x="-1493432" y="3974588"/>
            <a:ext cx="3248802" cy="2185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rgbClr val="FFFFFF"/>
                </a:solidFill>
              </a:rPr>
              <a:t>photo: Y. </a:t>
            </a:r>
            <a:r>
              <a:rPr sz="900" dirty="0" err="1">
                <a:solidFill>
                  <a:srgbClr val="FFFFFF"/>
                </a:solidFill>
              </a:rPr>
              <a:t>Glavie</a:t>
            </a:r>
            <a:r>
              <a:rPr sz="900" dirty="0">
                <a:solidFill>
                  <a:srgbClr val="FFFFFF"/>
                </a:solidFill>
              </a:rPr>
              <a:t> et </a:t>
            </a:r>
            <a:r>
              <a:rPr sz="900" dirty="0" err="1">
                <a:solidFill>
                  <a:srgbClr val="FFFFFF"/>
                </a:solidFill>
              </a:rPr>
              <a:t>Architectes</a:t>
            </a:r>
            <a:r>
              <a:rPr sz="900" dirty="0">
                <a:solidFill>
                  <a:srgbClr val="FFFFFF"/>
                </a:solidFill>
              </a:rPr>
              <a:t> : </a:t>
            </a:r>
            <a:r>
              <a:rPr sz="900" dirty="0" err="1">
                <a:solidFill>
                  <a:srgbClr val="FFFFFF"/>
                </a:solidFill>
              </a:rPr>
              <a:t>Cepezed</a:t>
            </a:r>
            <a:r>
              <a:rPr sz="900" dirty="0">
                <a:solidFill>
                  <a:srgbClr val="FFFFFF"/>
                </a:solidFill>
              </a:rPr>
              <a:t>/</a:t>
            </a:r>
            <a:r>
              <a:rPr sz="900" dirty="0" err="1">
                <a:solidFill>
                  <a:srgbClr val="FFFFFF"/>
                </a:solidFill>
              </a:rPr>
              <a:t>Samyn</a:t>
            </a:r>
            <a:r>
              <a:rPr sz="900" dirty="0">
                <a:solidFill>
                  <a:srgbClr val="FFFFFF"/>
                </a:solidFill>
              </a:rPr>
              <a:t> and Partners</a:t>
            </a:r>
          </a:p>
        </p:txBody>
      </p:sp>
      <p:pic>
        <p:nvPicPr>
          <p:cNvPr id="9" name="images pour PPT bxlenv2015 4.pdf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354093"/>
            <a:ext cx="12192000" cy="558801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708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8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664" r:id="rId8"/>
    <p:sldLayoutId id="2147483666" r:id="rId9"/>
    <p:sldLayoutId id="2147483667" r:id="rId10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-risk.be/documents" TargetMode="External"/><Relationship Id="rId2" Type="http://schemas.openxmlformats.org/officeDocument/2006/relationships/hyperlink" Target="https://geodata.environnement.brussels/client/vie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file://localhost/Users/assidhb/CLIENTS/Logothe%CC%80que%20Library/BE-Logo2013_New/Logo/png/BE_Logo2013_BIL_rgb.png" TargetMode="External"/><Relationship Id="rId5" Type="http://schemas.openxmlformats.org/officeDocument/2006/relationships/image" Target="../media/image16.png"/><Relationship Id="rId4" Type="http://schemas.openxmlformats.org/officeDocument/2006/relationships/image" Target="file://localhost/Users/assidhb/CLIENTS/2016/bruxelles-environnement/PPT%20BE%20Een%20speler%20in%20beweging/cadrage-images-1200x800/intro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Études de risque en Région de Bruxelles-Capitale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Retour d’expérience</a:t>
            </a:r>
            <a:endParaRPr lang="fr-FR" sz="6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rgbClr val="007890"/>
                </a:solidFill>
                <a:latin typeface="Arial Bold"/>
                <a:ea typeface="Arial Bold"/>
                <a:cs typeface="Arial Bold"/>
                <a:sym typeface="Arial Bold"/>
              </a:rPr>
              <a:t>Nouradine EL BAZ &amp; Wannes VAN AKEN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sz="2000" dirty="0" smtClean="0">
                <a:solidFill>
                  <a:srgbClr val="6CB644"/>
                </a:solidFill>
                <a:latin typeface="Arial"/>
                <a:ea typeface="Arial"/>
                <a:cs typeface="Arial"/>
                <a:sym typeface="Arial"/>
              </a:rPr>
              <a:t>SOUS-DIVISION SOLS</a:t>
            </a:r>
            <a:endParaRPr lang="fr-FR" sz="2000" dirty="0">
              <a:solidFill>
                <a:srgbClr val="6CB644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0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humain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9434" y="2484562"/>
            <a:ext cx="10975658" cy="4483345"/>
          </a:xfrm>
        </p:spPr>
        <p:txBody>
          <a:bodyPr/>
          <a:lstStyle/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contenu 7"/>
          <p:cNvSpPr txBox="1">
            <a:spLocks/>
          </p:cNvSpPr>
          <p:nvPr/>
        </p:nvSpPr>
        <p:spPr>
          <a:xfrm>
            <a:off x="1489075" y="2412554"/>
            <a:ext cx="10297144" cy="26218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Pollution partiellement présente sous un bâtiment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compartimenté: </a:t>
            </a: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choix de tenir compte uniquement du compartiment pollué et pas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du bâtiment entier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doit être motivé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compartiment = Zone du bâtiment sans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interactions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avec les autres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compartiments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choix n’est pertinent que dans le cas d’un bâtiment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sans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cave.</a:t>
            </a: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251" y="4428778"/>
            <a:ext cx="5908154" cy="36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5059" y="568122"/>
            <a:ext cx="10975658" cy="1412383"/>
          </a:xfrm>
        </p:spPr>
        <p:txBody>
          <a:bodyPr>
            <a:normAutofit/>
          </a:bodyPr>
          <a:lstStyle/>
          <a:p>
            <a:r>
              <a:rPr lang="da-DK" sz="4300" dirty="0" smtClean="0"/>
              <a:t>Produit pur en phase libre</a:t>
            </a:r>
            <a:r>
              <a:rPr lang="da-DK" dirty="0" smtClean="0"/>
              <a:t/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1692474"/>
            <a:ext cx="10967916" cy="741682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Produit pur en phase libre = risques </a:t>
            </a:r>
            <a:r>
              <a:rPr lang="fr-FR" sz="2000" b="1" dirty="0" smtClean="0"/>
              <a:t>par défaut</a:t>
            </a:r>
            <a:r>
              <a:rPr lang="fr-FR" sz="2000" dirty="0" smtClean="0"/>
              <a:t> non </a:t>
            </a:r>
            <a:r>
              <a:rPr lang="fr-FR" sz="2000" dirty="0" smtClean="0"/>
              <a:t>tolérables</a:t>
            </a: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Évaluation risque pour partie de la pollution adsorbée au sol / dissoute dans l’eau souterraine </a:t>
            </a:r>
            <a:r>
              <a:rPr lang="fr-FR" sz="2000" b="1" dirty="0" smtClean="0"/>
              <a:t>toujours</a:t>
            </a:r>
            <a:r>
              <a:rPr lang="fr-FR" sz="2000" dirty="0" smtClean="0"/>
              <a:t> nécessaire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Objectiver la présence de produit pur (annexe A-1 CdBP ER):</a:t>
            </a:r>
          </a:p>
          <a:p>
            <a:pPr marL="1447998" lvl="1" indent="-4572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Sol: </a:t>
            </a:r>
          </a:p>
          <a:p>
            <a:pPr marL="1981505" lvl="2" indent="-4572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</a:t>
            </a: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organoleptiques</a:t>
            </a:r>
          </a:p>
          <a:p>
            <a:pPr marL="1981505" lvl="2" indent="-4572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terrain (sudan red, </a:t>
            </a: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de détection d’hydrocarbures,…)</a:t>
            </a:r>
            <a:endParaRPr lang="fr-FR" sz="2000" dirty="0">
              <a:solidFill>
                <a:srgbClr val="4F5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1505" lvl="2" indent="-4572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Comparaisons avec Csat</a:t>
            </a:r>
          </a:p>
          <a:p>
            <a:pPr marL="1447998" lvl="1" indent="-4572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Eau:</a:t>
            </a:r>
          </a:p>
          <a:p>
            <a:pPr marL="1981505" lvl="2" indent="-4572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surnageante : </a:t>
            </a: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attention effet </a:t>
            </a:r>
            <a:r>
              <a:rPr lang="fr-FR" sz="2000" b="1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« tailing » </a:t>
            </a: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avec la sonde! Solution: mesure top-down &amp; bottom-up ou bailer!</a:t>
            </a:r>
            <a:endParaRPr lang="fr-FR" sz="2000" dirty="0">
              <a:solidFill>
                <a:srgbClr val="4F5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1505" lvl="2" indent="-4572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Comparaison avec solubilité (attention: </a:t>
            </a: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solubilité </a:t>
            </a: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littérature = </a:t>
            </a: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théorique!).</a:t>
            </a:r>
            <a:endParaRPr lang="fr-FR" sz="2000" dirty="0">
              <a:solidFill>
                <a:srgbClr val="4F5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1505" lvl="2" indent="-4572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de récupération de </a:t>
            </a: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 (exclure accumulation)</a:t>
            </a:r>
            <a:endParaRPr lang="fr-FR" sz="2000" dirty="0">
              <a:solidFill>
                <a:srgbClr val="4F5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1505" lvl="2" indent="-4572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 </a:t>
            </a: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épaisseur </a:t>
            </a: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effective » couche surnageante</a:t>
            </a:r>
          </a:p>
          <a:p>
            <a:pPr marL="1981505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plongeante</a:t>
            </a: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HCOV &gt; 10% solubilité </a:t>
            </a:r>
            <a:r>
              <a:rPr lang="fr-FR" sz="2000" b="1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présomption</a:t>
            </a: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DNAPL </a:t>
            </a: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investigations </a:t>
            </a: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complémentaires</a:t>
            </a:r>
            <a:endParaRPr lang="fr-FR" sz="2000" dirty="0">
              <a:solidFill>
                <a:srgbClr val="4F5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Combiner plusieurs éléments</a:t>
            </a:r>
            <a:r>
              <a:rPr lang="fr-FR" sz="2000" dirty="0" smtClean="0"/>
              <a:t> pour </a:t>
            </a:r>
            <a:r>
              <a:rPr lang="fr-FR" sz="2000" dirty="0" smtClean="0"/>
              <a:t>objectiver la </a:t>
            </a:r>
            <a:r>
              <a:rPr lang="fr-FR" sz="2000" dirty="0" smtClean="0"/>
              <a:t>présence </a:t>
            </a:r>
            <a:r>
              <a:rPr lang="fr-FR" sz="2000" dirty="0" smtClean="0"/>
              <a:t>du produit </a:t>
            </a:r>
            <a:r>
              <a:rPr lang="fr-FR" sz="2000" dirty="0" smtClean="0"/>
              <a:t>pur en phase libre.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4188" b="3014"/>
          <a:stretch/>
        </p:blipFill>
        <p:spPr>
          <a:xfrm>
            <a:off x="0" y="2916610"/>
            <a:ext cx="112814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50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DE DISPERION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196530"/>
            <a:ext cx="10967916" cy="648072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Conductivité hydraulique: </a:t>
            </a:r>
            <a:r>
              <a:rPr lang="fr-FR" sz="2000" dirty="0" smtClean="0"/>
              <a:t>mesurée </a:t>
            </a:r>
            <a:r>
              <a:rPr lang="fr-FR" sz="2000" dirty="0" smtClean="0"/>
              <a:t>sur le terrain, carte géotechnique et/ou littérature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Porosité efficace: basée sur la littérature pour le type de nappe rencontrée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Direction de l’écoulement des eaux souterraines &amp; gradient hydraulique:</a:t>
            </a:r>
          </a:p>
          <a:p>
            <a:pPr marL="3810671" lvl="5" indent="-457200"/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Nivellement piézomètres</a:t>
            </a:r>
          </a:p>
          <a:p>
            <a:pPr marL="3810671" lvl="5" indent="-457200"/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 géotechnique (1976-1992)</a:t>
            </a:r>
          </a:p>
          <a:p>
            <a:pPr marL="3810671" lvl="5" indent="-457200"/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Cartes piézométriques Bruxelles Environnement </a:t>
            </a: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000" dirty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https://geodata.environnement.brussels/client/view</a:t>
            </a: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2000" dirty="0" smtClean="0">
                <a:solidFill>
                  <a:srgbClr val="4F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hydrogéologie) – situation mai 2013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Propriétés physico-chimiques des pollutions (Koc, Kd,…): </a:t>
            </a:r>
            <a:r>
              <a:rPr lang="fr-FR" sz="2000" i="1" dirty="0" smtClean="0"/>
              <a:t>subsance data sheets S-Risk</a:t>
            </a:r>
            <a:r>
              <a:rPr lang="fr-FR" sz="2000" dirty="0" smtClean="0"/>
              <a:t> </a:t>
            </a:r>
            <a:r>
              <a:rPr lang="fr-FR" sz="2000" i="1" dirty="0" smtClean="0"/>
              <a:t>Flanders/Brussels</a:t>
            </a:r>
            <a:r>
              <a:rPr lang="fr-FR" sz="2000" dirty="0" smtClean="0"/>
              <a:t> 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fr-FR" sz="2000" dirty="0" smtClean="0">
                <a:sym typeface="Wingdings" panose="05000000000000000000" pitchFamily="2" charset="2"/>
                <a:hlinkClick r:id="rId3"/>
              </a:rPr>
              <a:t>www.s-risk.be/documents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endParaRPr lang="fr-FR" sz="2000" dirty="0" smtClean="0"/>
          </a:p>
          <a:p>
            <a:pPr marL="1447998" lvl="1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035" y="3564682"/>
            <a:ext cx="3240360" cy="33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50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DE DISPERION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1620466"/>
            <a:ext cx="10967916" cy="7056784"/>
          </a:xfrm>
        </p:spPr>
        <p:txBody>
          <a:bodyPr>
            <a:noAutofit/>
          </a:bodyPr>
          <a:lstStyle/>
          <a:p>
            <a:r>
              <a:rPr lang="fr-FR" sz="2000" i="1" dirty="0" smtClean="0"/>
              <a:t>Question 1: </a:t>
            </a:r>
            <a:r>
              <a:rPr lang="fr-BE" sz="2000" i="1" dirty="0"/>
              <a:t>Est-ce que le(s) polluant(s) est (sont) </a:t>
            </a:r>
            <a:r>
              <a:rPr lang="fr-BE" sz="2000" i="1" dirty="0" smtClean="0"/>
              <a:t>présent(s</a:t>
            </a:r>
            <a:r>
              <a:rPr lang="fr-BE" sz="2000" i="1" dirty="0"/>
              <a:t>) dans la zone non saturée en quantité et sous une forme telles que, sous </a:t>
            </a:r>
            <a:r>
              <a:rPr lang="fr-BE" sz="2000" i="1" dirty="0" smtClean="0"/>
              <a:t>l’effet du </a:t>
            </a:r>
            <a:r>
              <a:rPr lang="fr-BE" sz="2000" b="1" i="1" dirty="0" smtClean="0"/>
              <a:t>transport vertical</a:t>
            </a:r>
            <a:r>
              <a:rPr lang="fr-BE" sz="2000" i="1" dirty="0" smtClean="0"/>
              <a:t>, </a:t>
            </a:r>
            <a:r>
              <a:rPr lang="fr-BE" sz="2000" i="1" dirty="0"/>
              <a:t>les objectifs de qualité fixés pour l’eau souterraine (normes </a:t>
            </a:r>
            <a:r>
              <a:rPr lang="fr-BE" sz="2000" i="1" dirty="0" smtClean="0"/>
              <a:t>d’intervention</a:t>
            </a:r>
            <a:r>
              <a:rPr lang="fr-BE" sz="2000" i="1" dirty="0"/>
              <a:t>) au droit de la pollution risquent d’être compromis endéans les </a:t>
            </a:r>
            <a:r>
              <a:rPr lang="fr-BE" sz="2000" b="1" i="1" dirty="0"/>
              <a:t>100 années </a:t>
            </a:r>
            <a:r>
              <a:rPr lang="fr-BE" sz="2000" i="1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Pollution couverte par revêtement/bâtiment. Infiltration 0 mm/an = F-leach pas pertinent. </a:t>
            </a:r>
            <a:r>
              <a:rPr lang="fr-BE" sz="2000" i="1" dirty="0" smtClean="0"/>
              <a:t>Attention: projet future = infiltrations </a:t>
            </a:r>
            <a:r>
              <a:rPr lang="fr-BE" sz="2000" i="1" dirty="0" smtClean="0">
                <a:sym typeface="Wingdings" panose="05000000000000000000" pitchFamily="2" charset="2"/>
              </a:rPr>
              <a:t> </a:t>
            </a:r>
            <a:r>
              <a:rPr lang="fr-BE" sz="2000" i="1" dirty="0" smtClean="0"/>
              <a:t>F-leach pertinent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Si âge de pollution connue:</a:t>
            </a:r>
          </a:p>
          <a:p>
            <a:pPr marL="1333698" lvl="1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4F5057"/>
                </a:solidFill>
              </a:rPr>
              <a:t>Se baser sur les observations de terrain (p.ex. concentration eau souterraine)</a:t>
            </a:r>
          </a:p>
          <a:p>
            <a:pPr marL="1333698" lvl="1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4F5057"/>
                </a:solidFill>
              </a:rPr>
              <a:t>Si F-</a:t>
            </a:r>
            <a:r>
              <a:rPr lang="fr-BE" sz="2000" dirty="0" err="1" smtClean="0">
                <a:solidFill>
                  <a:srgbClr val="4F5057"/>
                </a:solidFill>
              </a:rPr>
              <a:t>leach</a:t>
            </a:r>
            <a:r>
              <a:rPr lang="fr-BE" sz="2000" dirty="0" smtClean="0">
                <a:solidFill>
                  <a:srgbClr val="4F5057"/>
                </a:solidFill>
              </a:rPr>
              <a:t> </a:t>
            </a:r>
            <a:r>
              <a:rPr lang="fr-BE" sz="2000" dirty="0" smtClean="0">
                <a:solidFill>
                  <a:srgbClr val="4F5057"/>
                </a:solidFill>
              </a:rPr>
              <a:t>quand même </a:t>
            </a:r>
            <a:r>
              <a:rPr lang="fr-BE" sz="2000" dirty="0" smtClean="0">
                <a:solidFill>
                  <a:srgbClr val="4F5057"/>
                </a:solidFill>
              </a:rPr>
              <a:t>utilisé: comparer le résultat F-leach avec la concentration actuellement mesurée (regard critique)</a:t>
            </a:r>
            <a:endParaRPr lang="fr-FR" sz="2000" dirty="0" smtClean="0">
              <a:solidFill>
                <a:srgbClr val="4F505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83" y="6517010"/>
            <a:ext cx="96297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50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DE DISPERION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1620466"/>
            <a:ext cx="10967916" cy="7056784"/>
          </a:xfrm>
        </p:spPr>
        <p:txBody>
          <a:bodyPr>
            <a:noAutofit/>
          </a:bodyPr>
          <a:lstStyle/>
          <a:p>
            <a:r>
              <a:rPr lang="fr-BE" sz="2000" i="1" dirty="0"/>
              <a:t>Question 2 : Est-ce que le(s) polluant(s) est (sont) présent(s) dans la zone saturée et s’y trouve(nt) en quantité et sous une forme telles que sous l’effet du </a:t>
            </a:r>
            <a:r>
              <a:rPr lang="fr-BE" sz="2000" b="1" i="1" dirty="0"/>
              <a:t>transport latéral</a:t>
            </a:r>
            <a:r>
              <a:rPr lang="fr-BE" sz="2000" i="1" dirty="0"/>
              <a:t>, il existe un risque que le(s) polluant(s) puisse(nt) atteindre endéans les </a:t>
            </a:r>
            <a:r>
              <a:rPr lang="fr-BE" sz="2000" b="1" i="1" dirty="0"/>
              <a:t>15 ans </a:t>
            </a:r>
            <a:r>
              <a:rPr lang="fr-BE" sz="2000" i="1" dirty="0"/>
              <a:t>une des cibles ?</a:t>
            </a:r>
            <a:endParaRPr lang="fr-BE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Pollution unique/mélangée: délimitation complète par titulaire d’obligation</a:t>
            </a:r>
          </a:p>
          <a:p>
            <a:endParaRPr lang="fr-BE" sz="2000" dirty="0"/>
          </a:p>
          <a:p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Rechthoek 3"/>
          <p:cNvSpPr/>
          <p:nvPr/>
        </p:nvSpPr>
        <p:spPr>
          <a:xfrm>
            <a:off x="1227259" y="3636690"/>
            <a:ext cx="10198920" cy="41764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3289275" y="3636690"/>
            <a:ext cx="0" cy="4176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5953571" y="3636690"/>
            <a:ext cx="0" cy="4176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al 10"/>
          <p:cNvSpPr/>
          <p:nvPr/>
        </p:nvSpPr>
        <p:spPr>
          <a:xfrm>
            <a:off x="2029136" y="5148858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3" name="Ovaal 12"/>
          <p:cNvSpPr/>
          <p:nvPr/>
        </p:nvSpPr>
        <p:spPr>
          <a:xfrm>
            <a:off x="6310893" y="6201202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4" name="Ovaal 13"/>
          <p:cNvSpPr/>
          <p:nvPr/>
        </p:nvSpPr>
        <p:spPr>
          <a:xfrm>
            <a:off x="6672356" y="496219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5" name="Ovaal 14"/>
          <p:cNvSpPr/>
          <p:nvPr/>
        </p:nvSpPr>
        <p:spPr>
          <a:xfrm>
            <a:off x="4440876" y="507685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7" name="Ovaal 16"/>
          <p:cNvSpPr/>
          <p:nvPr/>
        </p:nvSpPr>
        <p:spPr>
          <a:xfrm>
            <a:off x="5288732" y="5652914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8" name="Ovaal 17"/>
          <p:cNvSpPr/>
          <p:nvPr/>
        </p:nvSpPr>
        <p:spPr>
          <a:xfrm>
            <a:off x="3626388" y="583904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9" name="Ovaal 18"/>
          <p:cNvSpPr/>
          <p:nvPr/>
        </p:nvSpPr>
        <p:spPr>
          <a:xfrm>
            <a:off x="2857228" y="576704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0" name="Ovaal 19"/>
          <p:cNvSpPr/>
          <p:nvPr/>
        </p:nvSpPr>
        <p:spPr>
          <a:xfrm>
            <a:off x="2281164" y="6628588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2" name="Ovaal 21"/>
          <p:cNvSpPr/>
          <p:nvPr/>
        </p:nvSpPr>
        <p:spPr>
          <a:xfrm>
            <a:off x="4512884" y="6772604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3" name="Ovaal 22"/>
          <p:cNvSpPr/>
          <p:nvPr/>
        </p:nvSpPr>
        <p:spPr>
          <a:xfrm>
            <a:off x="3738091" y="4410876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4" name="Ovaal 23"/>
          <p:cNvSpPr/>
          <p:nvPr/>
        </p:nvSpPr>
        <p:spPr>
          <a:xfrm>
            <a:off x="5396153" y="4131756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5" name="Ovaal 24"/>
          <p:cNvSpPr/>
          <p:nvPr/>
        </p:nvSpPr>
        <p:spPr>
          <a:xfrm>
            <a:off x="7004279" y="7093074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6" name="Ovaal 25"/>
          <p:cNvSpPr/>
          <p:nvPr/>
        </p:nvSpPr>
        <p:spPr>
          <a:xfrm>
            <a:off x="7501661" y="6025956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7" name="Ovaal 26"/>
          <p:cNvSpPr/>
          <p:nvPr/>
        </p:nvSpPr>
        <p:spPr>
          <a:xfrm>
            <a:off x="6836840" y="4046621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0" name="Vrije vorm 29"/>
          <p:cNvSpPr/>
          <p:nvPr/>
        </p:nvSpPr>
        <p:spPr>
          <a:xfrm>
            <a:off x="2325795" y="4568943"/>
            <a:ext cx="5069214" cy="2383018"/>
          </a:xfrm>
          <a:custGeom>
            <a:avLst/>
            <a:gdLst>
              <a:gd name="connsiteX0" fmla="*/ 472269 w 5069214"/>
              <a:gd name="connsiteY0" fmla="*/ 1905009 h 2383018"/>
              <a:gd name="connsiteX1" fmla="*/ 60789 w 5069214"/>
              <a:gd name="connsiteY1" fmla="*/ 1575825 h 2383018"/>
              <a:gd name="connsiteX2" fmla="*/ 15069 w 5069214"/>
              <a:gd name="connsiteY2" fmla="*/ 1146057 h 2383018"/>
              <a:gd name="connsiteX3" fmla="*/ 188805 w 5069214"/>
              <a:gd name="connsiteY3" fmla="*/ 844305 h 2383018"/>
              <a:gd name="connsiteX4" fmla="*/ 728301 w 5069214"/>
              <a:gd name="connsiteY4" fmla="*/ 560841 h 2383018"/>
              <a:gd name="connsiteX5" fmla="*/ 1414101 w 5069214"/>
              <a:gd name="connsiteY5" fmla="*/ 304809 h 2383018"/>
              <a:gd name="connsiteX6" fmla="*/ 1935309 w 5069214"/>
              <a:gd name="connsiteY6" fmla="*/ 140217 h 2383018"/>
              <a:gd name="connsiteX7" fmla="*/ 2392509 w 5069214"/>
              <a:gd name="connsiteY7" fmla="*/ 76209 h 2383018"/>
              <a:gd name="connsiteX8" fmla="*/ 3370917 w 5069214"/>
              <a:gd name="connsiteY8" fmla="*/ 48777 h 2383018"/>
              <a:gd name="connsiteX9" fmla="*/ 4093293 w 5069214"/>
              <a:gd name="connsiteY9" fmla="*/ 21345 h 2383018"/>
              <a:gd name="connsiteX10" fmla="*/ 4660221 w 5069214"/>
              <a:gd name="connsiteY10" fmla="*/ 30489 h 2383018"/>
              <a:gd name="connsiteX11" fmla="*/ 5062557 w 5069214"/>
              <a:gd name="connsiteY11" fmla="*/ 387105 h 2383018"/>
              <a:gd name="connsiteX12" fmla="*/ 4897965 w 5069214"/>
              <a:gd name="connsiteY12" fmla="*/ 880881 h 2383018"/>
              <a:gd name="connsiteX13" fmla="*/ 4724229 w 5069214"/>
              <a:gd name="connsiteY13" fmla="*/ 1374657 h 2383018"/>
              <a:gd name="connsiteX14" fmla="*/ 4568781 w 5069214"/>
              <a:gd name="connsiteY14" fmla="*/ 2087889 h 2383018"/>
              <a:gd name="connsiteX15" fmla="*/ 4166445 w 5069214"/>
              <a:gd name="connsiteY15" fmla="*/ 2380497 h 2383018"/>
              <a:gd name="connsiteX16" fmla="*/ 3599517 w 5069214"/>
              <a:gd name="connsiteY16" fmla="*/ 2206761 h 2383018"/>
              <a:gd name="connsiteX17" fmla="*/ 3023445 w 5069214"/>
              <a:gd name="connsiteY17" fmla="*/ 1822713 h 2383018"/>
              <a:gd name="connsiteX18" fmla="*/ 2584533 w 5069214"/>
              <a:gd name="connsiteY18" fmla="*/ 1722129 h 2383018"/>
              <a:gd name="connsiteX19" fmla="*/ 1953597 w 5069214"/>
              <a:gd name="connsiteY19" fmla="*/ 1749561 h 2383018"/>
              <a:gd name="connsiteX20" fmla="*/ 1615269 w 5069214"/>
              <a:gd name="connsiteY20" fmla="*/ 1822713 h 2383018"/>
              <a:gd name="connsiteX21" fmla="*/ 1203789 w 5069214"/>
              <a:gd name="connsiteY21" fmla="*/ 1969017 h 2383018"/>
              <a:gd name="connsiteX22" fmla="*/ 774021 w 5069214"/>
              <a:gd name="connsiteY22" fmla="*/ 2042169 h 2383018"/>
              <a:gd name="connsiteX23" fmla="*/ 554565 w 5069214"/>
              <a:gd name="connsiteY23" fmla="*/ 2005593 h 2383018"/>
              <a:gd name="connsiteX24" fmla="*/ 472269 w 5069214"/>
              <a:gd name="connsiteY24" fmla="*/ 1905009 h 238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69214" h="2383018">
                <a:moveTo>
                  <a:pt x="472269" y="1905009"/>
                </a:moveTo>
                <a:cubicBezTo>
                  <a:pt x="389973" y="1833381"/>
                  <a:pt x="136989" y="1702317"/>
                  <a:pt x="60789" y="1575825"/>
                </a:cubicBezTo>
                <a:cubicBezTo>
                  <a:pt x="-15411" y="1449333"/>
                  <a:pt x="-6267" y="1267977"/>
                  <a:pt x="15069" y="1146057"/>
                </a:cubicBezTo>
                <a:cubicBezTo>
                  <a:pt x="36405" y="1024137"/>
                  <a:pt x="69933" y="941841"/>
                  <a:pt x="188805" y="844305"/>
                </a:cubicBezTo>
                <a:cubicBezTo>
                  <a:pt x="307677" y="746769"/>
                  <a:pt x="524085" y="650757"/>
                  <a:pt x="728301" y="560841"/>
                </a:cubicBezTo>
                <a:cubicBezTo>
                  <a:pt x="932517" y="470925"/>
                  <a:pt x="1212933" y="374913"/>
                  <a:pt x="1414101" y="304809"/>
                </a:cubicBezTo>
                <a:cubicBezTo>
                  <a:pt x="1615269" y="234705"/>
                  <a:pt x="1772241" y="178317"/>
                  <a:pt x="1935309" y="140217"/>
                </a:cubicBezTo>
                <a:cubicBezTo>
                  <a:pt x="2098377" y="102117"/>
                  <a:pt x="2153241" y="91449"/>
                  <a:pt x="2392509" y="76209"/>
                </a:cubicBezTo>
                <a:cubicBezTo>
                  <a:pt x="2631777" y="60969"/>
                  <a:pt x="3370917" y="48777"/>
                  <a:pt x="3370917" y="48777"/>
                </a:cubicBezTo>
                <a:lnTo>
                  <a:pt x="4093293" y="21345"/>
                </a:lnTo>
                <a:cubicBezTo>
                  <a:pt x="4308177" y="18297"/>
                  <a:pt x="4498677" y="-30471"/>
                  <a:pt x="4660221" y="30489"/>
                </a:cubicBezTo>
                <a:cubicBezTo>
                  <a:pt x="4821765" y="91449"/>
                  <a:pt x="5022933" y="245373"/>
                  <a:pt x="5062557" y="387105"/>
                </a:cubicBezTo>
                <a:cubicBezTo>
                  <a:pt x="5102181" y="528837"/>
                  <a:pt x="4954353" y="716289"/>
                  <a:pt x="4897965" y="880881"/>
                </a:cubicBezTo>
                <a:cubicBezTo>
                  <a:pt x="4841577" y="1045473"/>
                  <a:pt x="4779093" y="1173489"/>
                  <a:pt x="4724229" y="1374657"/>
                </a:cubicBezTo>
                <a:cubicBezTo>
                  <a:pt x="4669365" y="1575825"/>
                  <a:pt x="4661745" y="1920249"/>
                  <a:pt x="4568781" y="2087889"/>
                </a:cubicBezTo>
                <a:cubicBezTo>
                  <a:pt x="4475817" y="2255529"/>
                  <a:pt x="4327989" y="2360685"/>
                  <a:pt x="4166445" y="2380497"/>
                </a:cubicBezTo>
                <a:cubicBezTo>
                  <a:pt x="4004901" y="2400309"/>
                  <a:pt x="3790017" y="2299725"/>
                  <a:pt x="3599517" y="2206761"/>
                </a:cubicBezTo>
                <a:cubicBezTo>
                  <a:pt x="3409017" y="2113797"/>
                  <a:pt x="3192609" y="1903485"/>
                  <a:pt x="3023445" y="1822713"/>
                </a:cubicBezTo>
                <a:cubicBezTo>
                  <a:pt x="2854281" y="1741941"/>
                  <a:pt x="2762841" y="1734321"/>
                  <a:pt x="2584533" y="1722129"/>
                </a:cubicBezTo>
                <a:cubicBezTo>
                  <a:pt x="2406225" y="1709937"/>
                  <a:pt x="2115141" y="1732797"/>
                  <a:pt x="1953597" y="1749561"/>
                </a:cubicBezTo>
                <a:cubicBezTo>
                  <a:pt x="1792053" y="1766325"/>
                  <a:pt x="1740237" y="1786137"/>
                  <a:pt x="1615269" y="1822713"/>
                </a:cubicBezTo>
                <a:cubicBezTo>
                  <a:pt x="1490301" y="1859289"/>
                  <a:pt x="1343997" y="1932441"/>
                  <a:pt x="1203789" y="1969017"/>
                </a:cubicBezTo>
                <a:cubicBezTo>
                  <a:pt x="1063581" y="2005593"/>
                  <a:pt x="882225" y="2036073"/>
                  <a:pt x="774021" y="2042169"/>
                </a:cubicBezTo>
                <a:cubicBezTo>
                  <a:pt x="665817" y="2048265"/>
                  <a:pt x="609429" y="2033025"/>
                  <a:pt x="554565" y="2005593"/>
                </a:cubicBezTo>
                <a:cubicBezTo>
                  <a:pt x="499701" y="1978161"/>
                  <a:pt x="554565" y="1976637"/>
                  <a:pt x="472269" y="190500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1" name="PIJL-RECHTS 30"/>
          <p:cNvSpPr/>
          <p:nvPr/>
        </p:nvSpPr>
        <p:spPr>
          <a:xfrm>
            <a:off x="1129035" y="8066633"/>
            <a:ext cx="165618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2" name="Tekstvak 31"/>
          <p:cNvSpPr txBox="1"/>
          <p:nvPr/>
        </p:nvSpPr>
        <p:spPr>
          <a:xfrm>
            <a:off x="408956" y="8533234"/>
            <a:ext cx="691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Direction d’écoulement</a:t>
            </a:r>
            <a:endParaRPr lang="fr-BE" dirty="0"/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8473851" y="3636690"/>
            <a:ext cx="0" cy="4176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1250522" y="7351489"/>
            <a:ext cx="149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Parcelle A</a:t>
            </a:r>
            <a:endParaRPr lang="fr-BE" dirty="0"/>
          </a:p>
        </p:txBody>
      </p:sp>
      <p:sp>
        <p:nvSpPr>
          <p:cNvPr id="35" name="Tekstvak 34"/>
          <p:cNvSpPr txBox="1"/>
          <p:nvPr/>
        </p:nvSpPr>
        <p:spPr>
          <a:xfrm>
            <a:off x="3359506" y="7358514"/>
            <a:ext cx="149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Parcelle B</a:t>
            </a:r>
            <a:endParaRPr lang="fr-BE" dirty="0"/>
          </a:p>
        </p:txBody>
      </p:sp>
      <p:sp>
        <p:nvSpPr>
          <p:cNvPr id="36" name="Tekstvak 35"/>
          <p:cNvSpPr txBox="1"/>
          <p:nvPr/>
        </p:nvSpPr>
        <p:spPr>
          <a:xfrm>
            <a:off x="5973428" y="7381106"/>
            <a:ext cx="149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Parcelle C</a:t>
            </a:r>
            <a:endParaRPr lang="fr-BE" dirty="0"/>
          </a:p>
        </p:txBody>
      </p:sp>
      <p:sp>
        <p:nvSpPr>
          <p:cNvPr id="37" name="Tekstvak 36"/>
          <p:cNvSpPr txBox="1"/>
          <p:nvPr/>
        </p:nvSpPr>
        <p:spPr>
          <a:xfrm>
            <a:off x="8565716" y="7381106"/>
            <a:ext cx="257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Parcelle D = </a:t>
            </a:r>
            <a:r>
              <a:rPr lang="fr-BE" b="1" dirty="0" smtClean="0"/>
              <a:t>cible</a:t>
            </a:r>
            <a:endParaRPr lang="fr-BE" b="1" dirty="0"/>
          </a:p>
        </p:txBody>
      </p:sp>
      <p:sp>
        <p:nvSpPr>
          <p:cNvPr id="38" name="Ovaal 37"/>
          <p:cNvSpPr/>
          <p:nvPr/>
        </p:nvSpPr>
        <p:spPr>
          <a:xfrm>
            <a:off x="7776346" y="4746172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40" name="Rechte verbindingslijn met pijl 39"/>
          <p:cNvCxnSpPr/>
          <p:nvPr/>
        </p:nvCxnSpPr>
        <p:spPr>
          <a:xfrm flipV="1">
            <a:off x="6889675" y="5023383"/>
            <a:ext cx="1467591" cy="79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7393731" y="5024076"/>
            <a:ext cx="134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15 ans?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4437127" y="8073473"/>
            <a:ext cx="77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/>
              <a:t>! Si </a:t>
            </a:r>
            <a:r>
              <a:rPr lang="fr-BE" b="1" i="1" dirty="0"/>
              <a:t>â</a:t>
            </a:r>
            <a:r>
              <a:rPr lang="fr-BE" b="1" i="1" dirty="0" smtClean="0"/>
              <a:t>ge de pollution connue: comparer vitesse calculée avec dispersion qui a déjà eu lieu (regard critique) !</a:t>
            </a:r>
            <a:endParaRPr lang="fr-BE" b="1" i="1" dirty="0"/>
          </a:p>
        </p:txBody>
      </p:sp>
    </p:spTree>
    <p:extLst>
      <p:ext uri="{BB962C8B-B14F-4D97-AF65-F5344CB8AC3E}">
        <p14:creationId xmlns:p14="http://schemas.microsoft.com/office/powerpoint/2010/main" val="31006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50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DE DISPERION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1620466"/>
            <a:ext cx="10967916" cy="7056784"/>
          </a:xfrm>
        </p:spPr>
        <p:txBody>
          <a:bodyPr>
            <a:noAutofit/>
          </a:bodyPr>
          <a:lstStyle/>
          <a:p>
            <a:r>
              <a:rPr lang="fr-BE" sz="2000" i="1" dirty="0"/>
              <a:t>Question 2 : Est-ce que le(s) polluant(s) est (sont) présent(s) dans la zone saturée et s’y trouve(nt) en quantité et sous une forme telles que sous l’effet du </a:t>
            </a:r>
            <a:r>
              <a:rPr lang="fr-BE" sz="2000" b="1" i="1" dirty="0"/>
              <a:t>transport latéral</a:t>
            </a:r>
            <a:r>
              <a:rPr lang="fr-BE" sz="2000" i="1" dirty="0"/>
              <a:t>, il existe un risque que le(s) polluant(s) puisse(nt) atteindre endéans les </a:t>
            </a:r>
            <a:r>
              <a:rPr lang="fr-BE" sz="2000" b="1" i="1" dirty="0"/>
              <a:t>15 ans </a:t>
            </a:r>
            <a:r>
              <a:rPr lang="fr-BE" sz="2000" i="1" dirty="0"/>
              <a:t>une des cibles ?</a:t>
            </a:r>
            <a:endParaRPr lang="fr-BE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Pollution orpheline</a:t>
            </a:r>
          </a:p>
          <a:p>
            <a:endParaRPr lang="fr-BE" sz="2000" dirty="0"/>
          </a:p>
          <a:p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Rechthoek 3"/>
          <p:cNvSpPr/>
          <p:nvPr/>
        </p:nvSpPr>
        <p:spPr>
          <a:xfrm>
            <a:off x="1227259" y="3636690"/>
            <a:ext cx="10198920" cy="41764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3289275" y="3636690"/>
            <a:ext cx="0" cy="4176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al 10"/>
          <p:cNvSpPr/>
          <p:nvPr/>
        </p:nvSpPr>
        <p:spPr>
          <a:xfrm>
            <a:off x="2029136" y="5148858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9" name="Ovaal 18"/>
          <p:cNvSpPr/>
          <p:nvPr/>
        </p:nvSpPr>
        <p:spPr>
          <a:xfrm>
            <a:off x="2857228" y="576704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0" name="Ovaal 19"/>
          <p:cNvSpPr/>
          <p:nvPr/>
        </p:nvSpPr>
        <p:spPr>
          <a:xfrm>
            <a:off x="2281164" y="6628588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0" name="Vrije vorm 29"/>
          <p:cNvSpPr/>
          <p:nvPr/>
        </p:nvSpPr>
        <p:spPr>
          <a:xfrm>
            <a:off x="2325795" y="4568943"/>
            <a:ext cx="5069214" cy="2383018"/>
          </a:xfrm>
          <a:custGeom>
            <a:avLst/>
            <a:gdLst>
              <a:gd name="connsiteX0" fmla="*/ 472269 w 5069214"/>
              <a:gd name="connsiteY0" fmla="*/ 1905009 h 2383018"/>
              <a:gd name="connsiteX1" fmla="*/ 60789 w 5069214"/>
              <a:gd name="connsiteY1" fmla="*/ 1575825 h 2383018"/>
              <a:gd name="connsiteX2" fmla="*/ 15069 w 5069214"/>
              <a:gd name="connsiteY2" fmla="*/ 1146057 h 2383018"/>
              <a:gd name="connsiteX3" fmla="*/ 188805 w 5069214"/>
              <a:gd name="connsiteY3" fmla="*/ 844305 h 2383018"/>
              <a:gd name="connsiteX4" fmla="*/ 728301 w 5069214"/>
              <a:gd name="connsiteY4" fmla="*/ 560841 h 2383018"/>
              <a:gd name="connsiteX5" fmla="*/ 1414101 w 5069214"/>
              <a:gd name="connsiteY5" fmla="*/ 304809 h 2383018"/>
              <a:gd name="connsiteX6" fmla="*/ 1935309 w 5069214"/>
              <a:gd name="connsiteY6" fmla="*/ 140217 h 2383018"/>
              <a:gd name="connsiteX7" fmla="*/ 2392509 w 5069214"/>
              <a:gd name="connsiteY7" fmla="*/ 76209 h 2383018"/>
              <a:gd name="connsiteX8" fmla="*/ 3370917 w 5069214"/>
              <a:gd name="connsiteY8" fmla="*/ 48777 h 2383018"/>
              <a:gd name="connsiteX9" fmla="*/ 4093293 w 5069214"/>
              <a:gd name="connsiteY9" fmla="*/ 21345 h 2383018"/>
              <a:gd name="connsiteX10" fmla="*/ 4660221 w 5069214"/>
              <a:gd name="connsiteY10" fmla="*/ 30489 h 2383018"/>
              <a:gd name="connsiteX11" fmla="*/ 5062557 w 5069214"/>
              <a:gd name="connsiteY11" fmla="*/ 387105 h 2383018"/>
              <a:gd name="connsiteX12" fmla="*/ 4897965 w 5069214"/>
              <a:gd name="connsiteY12" fmla="*/ 880881 h 2383018"/>
              <a:gd name="connsiteX13" fmla="*/ 4724229 w 5069214"/>
              <a:gd name="connsiteY13" fmla="*/ 1374657 h 2383018"/>
              <a:gd name="connsiteX14" fmla="*/ 4568781 w 5069214"/>
              <a:gd name="connsiteY14" fmla="*/ 2087889 h 2383018"/>
              <a:gd name="connsiteX15" fmla="*/ 4166445 w 5069214"/>
              <a:gd name="connsiteY15" fmla="*/ 2380497 h 2383018"/>
              <a:gd name="connsiteX16" fmla="*/ 3599517 w 5069214"/>
              <a:gd name="connsiteY16" fmla="*/ 2206761 h 2383018"/>
              <a:gd name="connsiteX17" fmla="*/ 3023445 w 5069214"/>
              <a:gd name="connsiteY17" fmla="*/ 1822713 h 2383018"/>
              <a:gd name="connsiteX18" fmla="*/ 2584533 w 5069214"/>
              <a:gd name="connsiteY18" fmla="*/ 1722129 h 2383018"/>
              <a:gd name="connsiteX19" fmla="*/ 1953597 w 5069214"/>
              <a:gd name="connsiteY19" fmla="*/ 1749561 h 2383018"/>
              <a:gd name="connsiteX20" fmla="*/ 1615269 w 5069214"/>
              <a:gd name="connsiteY20" fmla="*/ 1822713 h 2383018"/>
              <a:gd name="connsiteX21" fmla="*/ 1203789 w 5069214"/>
              <a:gd name="connsiteY21" fmla="*/ 1969017 h 2383018"/>
              <a:gd name="connsiteX22" fmla="*/ 774021 w 5069214"/>
              <a:gd name="connsiteY22" fmla="*/ 2042169 h 2383018"/>
              <a:gd name="connsiteX23" fmla="*/ 554565 w 5069214"/>
              <a:gd name="connsiteY23" fmla="*/ 2005593 h 2383018"/>
              <a:gd name="connsiteX24" fmla="*/ 472269 w 5069214"/>
              <a:gd name="connsiteY24" fmla="*/ 1905009 h 238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69214" h="2383018">
                <a:moveTo>
                  <a:pt x="472269" y="1905009"/>
                </a:moveTo>
                <a:cubicBezTo>
                  <a:pt x="389973" y="1833381"/>
                  <a:pt x="136989" y="1702317"/>
                  <a:pt x="60789" y="1575825"/>
                </a:cubicBezTo>
                <a:cubicBezTo>
                  <a:pt x="-15411" y="1449333"/>
                  <a:pt x="-6267" y="1267977"/>
                  <a:pt x="15069" y="1146057"/>
                </a:cubicBezTo>
                <a:cubicBezTo>
                  <a:pt x="36405" y="1024137"/>
                  <a:pt x="69933" y="941841"/>
                  <a:pt x="188805" y="844305"/>
                </a:cubicBezTo>
                <a:cubicBezTo>
                  <a:pt x="307677" y="746769"/>
                  <a:pt x="524085" y="650757"/>
                  <a:pt x="728301" y="560841"/>
                </a:cubicBezTo>
                <a:cubicBezTo>
                  <a:pt x="932517" y="470925"/>
                  <a:pt x="1212933" y="374913"/>
                  <a:pt x="1414101" y="304809"/>
                </a:cubicBezTo>
                <a:cubicBezTo>
                  <a:pt x="1615269" y="234705"/>
                  <a:pt x="1772241" y="178317"/>
                  <a:pt x="1935309" y="140217"/>
                </a:cubicBezTo>
                <a:cubicBezTo>
                  <a:pt x="2098377" y="102117"/>
                  <a:pt x="2153241" y="91449"/>
                  <a:pt x="2392509" y="76209"/>
                </a:cubicBezTo>
                <a:cubicBezTo>
                  <a:pt x="2631777" y="60969"/>
                  <a:pt x="3370917" y="48777"/>
                  <a:pt x="3370917" y="48777"/>
                </a:cubicBezTo>
                <a:lnTo>
                  <a:pt x="4093293" y="21345"/>
                </a:lnTo>
                <a:cubicBezTo>
                  <a:pt x="4308177" y="18297"/>
                  <a:pt x="4498677" y="-30471"/>
                  <a:pt x="4660221" y="30489"/>
                </a:cubicBezTo>
                <a:cubicBezTo>
                  <a:pt x="4821765" y="91449"/>
                  <a:pt x="5022933" y="245373"/>
                  <a:pt x="5062557" y="387105"/>
                </a:cubicBezTo>
                <a:cubicBezTo>
                  <a:pt x="5102181" y="528837"/>
                  <a:pt x="4954353" y="716289"/>
                  <a:pt x="4897965" y="880881"/>
                </a:cubicBezTo>
                <a:cubicBezTo>
                  <a:pt x="4841577" y="1045473"/>
                  <a:pt x="4779093" y="1173489"/>
                  <a:pt x="4724229" y="1374657"/>
                </a:cubicBezTo>
                <a:cubicBezTo>
                  <a:pt x="4669365" y="1575825"/>
                  <a:pt x="4661745" y="1920249"/>
                  <a:pt x="4568781" y="2087889"/>
                </a:cubicBezTo>
                <a:cubicBezTo>
                  <a:pt x="4475817" y="2255529"/>
                  <a:pt x="4327989" y="2360685"/>
                  <a:pt x="4166445" y="2380497"/>
                </a:cubicBezTo>
                <a:cubicBezTo>
                  <a:pt x="4004901" y="2400309"/>
                  <a:pt x="3790017" y="2299725"/>
                  <a:pt x="3599517" y="2206761"/>
                </a:cubicBezTo>
                <a:cubicBezTo>
                  <a:pt x="3409017" y="2113797"/>
                  <a:pt x="3192609" y="1903485"/>
                  <a:pt x="3023445" y="1822713"/>
                </a:cubicBezTo>
                <a:cubicBezTo>
                  <a:pt x="2854281" y="1741941"/>
                  <a:pt x="2762841" y="1734321"/>
                  <a:pt x="2584533" y="1722129"/>
                </a:cubicBezTo>
                <a:cubicBezTo>
                  <a:pt x="2406225" y="1709937"/>
                  <a:pt x="2115141" y="1732797"/>
                  <a:pt x="1953597" y="1749561"/>
                </a:cubicBezTo>
                <a:cubicBezTo>
                  <a:pt x="1792053" y="1766325"/>
                  <a:pt x="1740237" y="1786137"/>
                  <a:pt x="1615269" y="1822713"/>
                </a:cubicBezTo>
                <a:cubicBezTo>
                  <a:pt x="1490301" y="1859289"/>
                  <a:pt x="1343997" y="1932441"/>
                  <a:pt x="1203789" y="1969017"/>
                </a:cubicBezTo>
                <a:cubicBezTo>
                  <a:pt x="1063581" y="2005593"/>
                  <a:pt x="882225" y="2036073"/>
                  <a:pt x="774021" y="2042169"/>
                </a:cubicBezTo>
                <a:cubicBezTo>
                  <a:pt x="665817" y="2048265"/>
                  <a:pt x="609429" y="2033025"/>
                  <a:pt x="554565" y="2005593"/>
                </a:cubicBezTo>
                <a:cubicBezTo>
                  <a:pt x="499701" y="1978161"/>
                  <a:pt x="554565" y="1976637"/>
                  <a:pt x="472269" y="190500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Rechthoek 4"/>
          <p:cNvSpPr/>
          <p:nvPr/>
        </p:nvSpPr>
        <p:spPr>
          <a:xfrm>
            <a:off x="3505299" y="4284762"/>
            <a:ext cx="3987934" cy="2880320"/>
          </a:xfrm>
          <a:prstGeom prst="rect">
            <a:avLst/>
          </a:prstGeom>
          <a:solidFill>
            <a:srgbClr val="F0F0F0"/>
          </a:solidFill>
          <a:ln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1" name="PIJL-RECHTS 30"/>
          <p:cNvSpPr/>
          <p:nvPr/>
        </p:nvSpPr>
        <p:spPr>
          <a:xfrm>
            <a:off x="1129035" y="8066633"/>
            <a:ext cx="165618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2" name="Tekstvak 31"/>
          <p:cNvSpPr txBox="1"/>
          <p:nvPr/>
        </p:nvSpPr>
        <p:spPr>
          <a:xfrm>
            <a:off x="408956" y="8533234"/>
            <a:ext cx="691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Direction d’écoulement</a:t>
            </a:r>
            <a:endParaRPr lang="fr-BE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5953571" y="3636690"/>
            <a:ext cx="0" cy="4176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8473851" y="3636690"/>
            <a:ext cx="0" cy="4176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1250522" y="7351489"/>
            <a:ext cx="149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Parcelle A</a:t>
            </a:r>
            <a:endParaRPr lang="fr-BE" dirty="0"/>
          </a:p>
        </p:txBody>
      </p:sp>
      <p:sp>
        <p:nvSpPr>
          <p:cNvPr id="35" name="Tekstvak 34"/>
          <p:cNvSpPr txBox="1"/>
          <p:nvPr/>
        </p:nvSpPr>
        <p:spPr>
          <a:xfrm>
            <a:off x="3359506" y="7358514"/>
            <a:ext cx="149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Parcelle B</a:t>
            </a:r>
            <a:endParaRPr lang="fr-BE" dirty="0"/>
          </a:p>
        </p:txBody>
      </p:sp>
      <p:sp>
        <p:nvSpPr>
          <p:cNvPr id="36" name="Tekstvak 35"/>
          <p:cNvSpPr txBox="1"/>
          <p:nvPr/>
        </p:nvSpPr>
        <p:spPr>
          <a:xfrm>
            <a:off x="5973428" y="7381106"/>
            <a:ext cx="149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Parcelle C</a:t>
            </a:r>
            <a:endParaRPr lang="fr-BE" dirty="0"/>
          </a:p>
        </p:txBody>
      </p:sp>
      <p:sp>
        <p:nvSpPr>
          <p:cNvPr id="37" name="Tekstvak 36"/>
          <p:cNvSpPr txBox="1"/>
          <p:nvPr/>
        </p:nvSpPr>
        <p:spPr>
          <a:xfrm>
            <a:off x="8565716" y="7381106"/>
            <a:ext cx="257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Parcelle D </a:t>
            </a:r>
            <a:r>
              <a:rPr lang="fr-BE" b="1" dirty="0" smtClean="0"/>
              <a:t>= cible</a:t>
            </a:r>
            <a:endParaRPr lang="fr-BE" b="1" dirty="0"/>
          </a:p>
        </p:txBody>
      </p:sp>
      <p:sp>
        <p:nvSpPr>
          <p:cNvPr id="18" name="Ovaal 17"/>
          <p:cNvSpPr/>
          <p:nvPr/>
        </p:nvSpPr>
        <p:spPr>
          <a:xfrm>
            <a:off x="3626388" y="583904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9" name="Rechthoek 38"/>
          <p:cNvSpPr/>
          <p:nvPr/>
        </p:nvSpPr>
        <p:spPr>
          <a:xfrm>
            <a:off x="5973428" y="3453468"/>
            <a:ext cx="5524759" cy="4719726"/>
          </a:xfrm>
          <a:prstGeom prst="rect">
            <a:avLst/>
          </a:prstGeom>
          <a:solidFill>
            <a:srgbClr val="F0F0F0"/>
          </a:solidFill>
          <a:ln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1" name="Tekstvak 40"/>
          <p:cNvSpPr txBox="1"/>
          <p:nvPr/>
        </p:nvSpPr>
        <p:spPr>
          <a:xfrm>
            <a:off x="3563162" y="6343377"/>
            <a:ext cx="37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547399"/>
                </a:solidFill>
              </a:rPr>
              <a:t>?</a:t>
            </a:r>
            <a:endParaRPr lang="fr-BE" b="1" dirty="0">
              <a:solidFill>
                <a:srgbClr val="547399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3541304" y="4687193"/>
            <a:ext cx="39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3A5F8B"/>
                </a:solidFill>
              </a:rPr>
              <a:t>?</a:t>
            </a:r>
            <a:endParaRPr lang="fr-BE" b="1" dirty="0">
              <a:solidFill>
                <a:srgbClr val="3A5F8B"/>
              </a:solidFill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6313611" y="3032848"/>
            <a:ext cx="5210792" cy="5033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444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400" kern="1200">
                <a:solidFill>
                  <a:srgbClr val="4F5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000" dirty="0" smtClean="0"/>
          </a:p>
          <a:p>
            <a:r>
              <a:rPr lang="fr-FR" sz="2000" dirty="0" smtClean="0"/>
              <a:t>Délimitation horizontale se fait </a:t>
            </a:r>
            <a:r>
              <a:rPr lang="fr-FR" sz="2000" b="1" dirty="0" smtClean="0"/>
              <a:t>parcelle par parcelle</a:t>
            </a:r>
            <a:r>
              <a:rPr lang="fr-FR" sz="2000" dirty="0" smtClean="0"/>
              <a:t> et incombe à chaque propriétaire </a:t>
            </a:r>
            <a:r>
              <a:rPr lang="fr-FR" sz="2000" dirty="0" smtClean="0"/>
              <a:t>(art</a:t>
            </a:r>
            <a:r>
              <a:rPr lang="fr-FR" sz="2000" dirty="0" smtClean="0"/>
              <a:t>. 69 Ordonnance Sol)</a:t>
            </a:r>
          </a:p>
          <a:p>
            <a:r>
              <a:rPr lang="fr-FR" sz="2000" dirty="0" smtClean="0"/>
              <a:t>Intéressant </a:t>
            </a:r>
            <a:r>
              <a:rPr lang="fr-FR" sz="2000" dirty="0" smtClean="0"/>
              <a:t>de </a:t>
            </a:r>
            <a:r>
              <a:rPr lang="fr-FR" sz="2000" dirty="0" smtClean="0"/>
              <a:t>réaliser une investigation </a:t>
            </a:r>
            <a:r>
              <a:rPr lang="fr-FR" sz="2000" b="1" dirty="0" smtClean="0"/>
              <a:t>hors de la parcelle étudiée </a:t>
            </a:r>
            <a:r>
              <a:rPr lang="fr-FR" sz="2000" dirty="0" smtClean="0"/>
              <a:t>(Chap 7 arrêté ED)</a:t>
            </a:r>
          </a:p>
          <a:p>
            <a:r>
              <a:rPr lang="fr-FR" sz="2000" dirty="0" smtClean="0"/>
              <a:t>Pollution avérée sur plusieurs parcelles </a:t>
            </a:r>
            <a:r>
              <a:rPr lang="fr-FR" sz="2000" dirty="0" smtClean="0"/>
              <a:t>dont la </a:t>
            </a:r>
            <a:r>
              <a:rPr lang="fr-FR" sz="2000" dirty="0" smtClean="0"/>
              <a:t>délimitation </a:t>
            </a:r>
            <a:r>
              <a:rPr lang="fr-FR" sz="2000" dirty="0" smtClean="0"/>
              <a:t>est incomplète</a:t>
            </a:r>
            <a:r>
              <a:rPr lang="fr-FR" sz="2000" dirty="0" smtClean="0"/>
              <a:t>: </a:t>
            </a:r>
            <a:r>
              <a:rPr lang="fr-FR" sz="2000" dirty="0" smtClean="0"/>
              <a:t>l’expert </a:t>
            </a:r>
            <a:r>
              <a:rPr lang="fr-FR" sz="2000" dirty="0" smtClean="0"/>
              <a:t>peut conclure qu’il </a:t>
            </a:r>
            <a:r>
              <a:rPr lang="fr-FR" sz="2000" b="1" dirty="0" smtClean="0"/>
              <a:t>ne dispose pas d’éléments pour tirer une conclusion</a:t>
            </a:r>
            <a:r>
              <a:rPr lang="fr-FR" sz="2000" dirty="0" smtClean="0"/>
              <a:t> (CdBP ER)</a:t>
            </a:r>
          </a:p>
          <a:p>
            <a:endParaRPr lang="fr-FR" dirty="0" smtClean="0"/>
          </a:p>
          <a:p>
            <a:pPr marL="457200" indent="-457200">
              <a:buFont typeface="Arial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5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50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DE DISPERION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1620466"/>
            <a:ext cx="10846992" cy="7056784"/>
          </a:xfrm>
        </p:spPr>
        <p:txBody>
          <a:bodyPr>
            <a:noAutofit/>
          </a:bodyPr>
          <a:lstStyle/>
          <a:p>
            <a:r>
              <a:rPr lang="fr-BE" sz="2000" i="1" dirty="0"/>
              <a:t>Question 3 : Est-ce que le(s) polluant(s) est (sont) présent(s) dans la zone saturée (ou bien, sous l’effet du lessivage depuis la zone non saturée, il y sera (seront) probablement présent endéans les 100 ans) et s’y trouve(nt) en quantité et sous une forme telles qu’une </a:t>
            </a:r>
            <a:r>
              <a:rPr lang="fr-BE" sz="2000" b="1" i="1" dirty="0"/>
              <a:t>extension du volume des eaux polluées</a:t>
            </a:r>
            <a:r>
              <a:rPr lang="fr-BE" sz="2000" i="1" dirty="0"/>
              <a:t> est à craindre ayant pour effet un accroissement important des moyens à mettre en </a:t>
            </a:r>
            <a:r>
              <a:rPr lang="fr-BE" sz="2000" i="1" dirty="0" smtClean="0"/>
              <a:t>œuvre </a:t>
            </a:r>
            <a:r>
              <a:rPr lang="fr-BE" sz="2000" i="1" dirty="0"/>
              <a:t>pour l’assainissement ou la gestion du risque ? </a:t>
            </a:r>
            <a:endParaRPr lang="fr-BE" sz="20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Argumentation: tenir compte des </a:t>
            </a:r>
            <a:r>
              <a:rPr lang="fr-FR" sz="2000" b="1" dirty="0" smtClean="0"/>
              <a:t>7 critères</a:t>
            </a:r>
            <a:r>
              <a:rPr lang="fr-FR" sz="2000" dirty="0" smtClean="0"/>
              <a:t> (volume d’eau polluée, vitesse de transport polluant, présence noyau, biodégradation, importance dépassement NI, nappe exploitable, critères additionnelles)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000" dirty="0" smtClean="0"/>
              <a:t>Pollution </a:t>
            </a:r>
            <a:r>
              <a:rPr lang="fr-BE" sz="2000" dirty="0"/>
              <a:t>avérée sur plusieurs parcelles dont la </a:t>
            </a:r>
            <a:r>
              <a:rPr lang="fr-BE" sz="2000" b="1" dirty="0"/>
              <a:t>délimitation est </a:t>
            </a:r>
            <a:r>
              <a:rPr lang="fr-BE" sz="2000" b="1" dirty="0" smtClean="0"/>
              <a:t>incomplète</a:t>
            </a:r>
            <a:r>
              <a:rPr lang="fr-BE" sz="2000" dirty="0" smtClean="0"/>
              <a:t>:</a:t>
            </a:r>
          </a:p>
          <a:p>
            <a:pPr marL="1447998" lvl="1" indent="-457200">
              <a:buFont typeface="Arial" panose="020B0604020202020204" pitchFamily="34" charset="0"/>
              <a:buChar char="•"/>
            </a:pPr>
            <a:r>
              <a:rPr lang="fr-BE" sz="2000" b="1" dirty="0" smtClean="0">
                <a:solidFill>
                  <a:srgbClr val="4F5057"/>
                </a:solidFill>
              </a:rPr>
              <a:t>Pas de noyau </a:t>
            </a:r>
            <a:r>
              <a:rPr lang="fr-BE" sz="2000" dirty="0" smtClean="0">
                <a:solidFill>
                  <a:srgbClr val="4F5057"/>
                </a:solidFill>
              </a:rPr>
              <a:t>sur la parcelle d’étude: </a:t>
            </a:r>
            <a:r>
              <a:rPr lang="fr-BE" sz="2000" dirty="0" smtClean="0">
                <a:solidFill>
                  <a:srgbClr val="4F5057"/>
                </a:solidFill>
              </a:rPr>
              <a:t>l’expert </a:t>
            </a:r>
            <a:r>
              <a:rPr lang="fr-BE" sz="2000" dirty="0">
                <a:solidFill>
                  <a:srgbClr val="4F5057"/>
                </a:solidFill>
              </a:rPr>
              <a:t>peut répondre </a:t>
            </a:r>
            <a:r>
              <a:rPr lang="fr-BE" sz="2000" dirty="0" smtClean="0">
                <a:solidFill>
                  <a:srgbClr val="4F5057"/>
                </a:solidFill>
              </a:rPr>
              <a:t>qu’il </a:t>
            </a:r>
            <a:r>
              <a:rPr lang="fr-BE" sz="2000" dirty="0">
                <a:solidFill>
                  <a:srgbClr val="4F5057"/>
                </a:solidFill>
              </a:rPr>
              <a:t>ne dispose pas de suffisamment d’éléments pour tirer une </a:t>
            </a:r>
            <a:r>
              <a:rPr lang="fr-BE" sz="2000" dirty="0" smtClean="0">
                <a:solidFill>
                  <a:srgbClr val="4F5057"/>
                </a:solidFill>
              </a:rPr>
              <a:t>conclusion ; </a:t>
            </a:r>
          </a:p>
          <a:p>
            <a:pPr marL="1447998" lvl="1" indent="-457200">
              <a:buFont typeface="Arial" panose="020B0604020202020204" pitchFamily="34" charset="0"/>
              <a:buChar char="•"/>
            </a:pPr>
            <a:r>
              <a:rPr lang="fr-BE" sz="2000" b="1" dirty="0" smtClean="0">
                <a:solidFill>
                  <a:srgbClr val="4F5057"/>
                </a:solidFill>
              </a:rPr>
              <a:t>Noyau</a:t>
            </a:r>
            <a:r>
              <a:rPr lang="fr-BE" sz="2000" dirty="0" smtClean="0">
                <a:solidFill>
                  <a:srgbClr val="4F5057"/>
                </a:solidFill>
              </a:rPr>
              <a:t> sur la parcelle d’étude: expert doit répondre à la question.</a:t>
            </a:r>
          </a:p>
          <a:p>
            <a:pPr marL="342900" indent="-342900"/>
            <a:endParaRPr lang="fr-BE" sz="2000" dirty="0" smtClean="0">
              <a:solidFill>
                <a:srgbClr val="4F5057"/>
              </a:solidFill>
            </a:endParaRPr>
          </a:p>
          <a:p>
            <a:pPr marL="342900" indent="-342900"/>
            <a:r>
              <a:rPr lang="fr-BE" sz="1600" i="1" dirty="0" smtClean="0"/>
              <a:t>Dans </a:t>
            </a:r>
            <a:r>
              <a:rPr lang="fr-BE" sz="1600" i="1" dirty="0"/>
              <a:t>le contexte de l’évaluation du risque de dissémination, le </a:t>
            </a:r>
            <a:r>
              <a:rPr lang="fr-BE" sz="1600" b="1" i="1" dirty="0"/>
              <a:t>noyau</a:t>
            </a:r>
            <a:r>
              <a:rPr lang="fr-BE" sz="1600" i="1" dirty="0"/>
              <a:t> est défini par la présence </a:t>
            </a:r>
            <a:r>
              <a:rPr lang="fr-BE" sz="1600" i="1" dirty="0" smtClean="0"/>
              <a:t>:</a:t>
            </a:r>
            <a:endParaRPr lang="fr-BE" sz="1600" i="1" dirty="0" smtClean="0">
              <a:solidFill>
                <a:srgbClr val="4F5057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fr-BE" sz="1600" i="1" dirty="0" smtClean="0"/>
              <a:t>soit d'un produit pur en phase libre dans le sol ou d'une couche surnageante ou plongeante dans l'eau souterraine ;</a:t>
            </a:r>
          </a:p>
          <a:p>
            <a:pPr marL="457200" indent="-457200">
              <a:buFont typeface="+mj-lt"/>
              <a:buAutoNum type="alphaLcPeriod"/>
            </a:pPr>
            <a:r>
              <a:rPr lang="fr-BE" sz="1600" i="1" dirty="0" smtClean="0"/>
              <a:t>soit </a:t>
            </a:r>
            <a:r>
              <a:rPr lang="fr-BE" sz="1600" i="1" dirty="0"/>
              <a:t>d'une pollution dans le sol ou dans l'eau souterraine en lien direct avec une activité ou un événement présent ou passé sur la (ou les) parcelle(s) étudiée(s) qui continuent à alimenter (p.e. « smeerzone », citerne défectueuse avec du produit, </a:t>
            </a:r>
            <a:r>
              <a:rPr lang="fr-BE" sz="1600" i="1" dirty="0" smtClean="0"/>
              <a:t>…),</a:t>
            </a:r>
            <a:endParaRPr lang="fr-BE" sz="1600" i="1" dirty="0" smtClean="0">
              <a:solidFill>
                <a:srgbClr val="4F5057"/>
              </a:solidFill>
            </a:endParaRPr>
          </a:p>
          <a:p>
            <a:pPr marL="342900" indent="-342900"/>
            <a:endParaRPr lang="fr-BE" sz="2000" dirty="0" smtClean="0">
              <a:solidFill>
                <a:srgbClr val="8D8E8F"/>
              </a:solidFill>
            </a:endParaRPr>
          </a:p>
          <a:p>
            <a:pPr marL="1447998" lvl="1" indent="-457200">
              <a:buFont typeface="Arial" panose="020B0604020202020204" pitchFamily="34" charset="0"/>
              <a:buChar char="•"/>
            </a:pPr>
            <a:endParaRPr lang="fr-FR" sz="33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3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50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fr-BE" sz="4000" dirty="0" smtClean="0"/>
              <a:t>REMBLAIS: Étude </a:t>
            </a:r>
            <a:r>
              <a:rPr lang="fr-BE" sz="4000" dirty="0"/>
              <a:t>simplifiée des </a:t>
            </a:r>
            <a:r>
              <a:rPr lang="fr-BE" sz="4000" dirty="0" smtClean="0"/>
              <a:t>risques</a:t>
            </a:r>
            <a:r>
              <a:rPr lang="da-DK" dirty="0" smtClean="0"/>
              <a:t/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1620466"/>
            <a:ext cx="10967916" cy="705678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Calcul </a:t>
            </a:r>
            <a:r>
              <a:rPr lang="fr-BE" sz="2000" b="1" dirty="0" smtClean="0"/>
              <a:t>concentration représentative </a:t>
            </a:r>
            <a:r>
              <a:rPr lang="fr-BE" sz="2000" dirty="0" smtClean="0"/>
              <a:t>(si n &gt; 5):</a:t>
            </a:r>
          </a:p>
          <a:p>
            <a:pPr marL="1333698" lvl="1" indent="-342900">
              <a:buFont typeface="Arial" panose="020B0604020202020204" pitchFamily="34" charset="0"/>
              <a:buChar char="•"/>
            </a:pPr>
            <a:r>
              <a:rPr lang="fr-BE" sz="2000" b="1" dirty="0" smtClean="0">
                <a:solidFill>
                  <a:srgbClr val="4F5057"/>
                </a:solidFill>
              </a:rPr>
              <a:t>Tableau récapitulatif</a:t>
            </a:r>
            <a:r>
              <a:rPr lang="fr-BE" sz="2000" dirty="0" smtClean="0">
                <a:solidFill>
                  <a:srgbClr val="4F5057"/>
                </a:solidFill>
              </a:rPr>
              <a:t> des résultats d’analyses pris en compte pour calculer </a:t>
            </a:r>
            <a:r>
              <a:rPr lang="fr-BE" sz="2000" dirty="0" smtClean="0">
                <a:solidFill>
                  <a:srgbClr val="4F5057"/>
                </a:solidFill>
              </a:rPr>
              <a:t>la moyenne</a:t>
            </a:r>
            <a:endParaRPr lang="fr-BE" sz="2000" dirty="0" smtClean="0">
              <a:solidFill>
                <a:srgbClr val="4F5057"/>
              </a:solidFill>
            </a:endParaRPr>
          </a:p>
          <a:p>
            <a:pPr marL="1333698" lvl="1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4F5057"/>
                </a:solidFill>
              </a:rPr>
              <a:t>Que des échantillons pris </a:t>
            </a:r>
            <a:r>
              <a:rPr lang="fr-BE" sz="2000" b="1" dirty="0" smtClean="0">
                <a:solidFill>
                  <a:srgbClr val="4F5057"/>
                </a:solidFill>
              </a:rPr>
              <a:t>dans </a:t>
            </a:r>
            <a:r>
              <a:rPr lang="fr-BE" sz="2000" b="1" dirty="0" smtClean="0">
                <a:solidFill>
                  <a:srgbClr val="4F5057"/>
                </a:solidFill>
              </a:rPr>
              <a:t>les </a:t>
            </a:r>
            <a:r>
              <a:rPr lang="fr-BE" sz="2000" b="1" dirty="0" smtClean="0">
                <a:solidFill>
                  <a:srgbClr val="4F5057"/>
                </a:solidFill>
              </a:rPr>
              <a:t>remblais</a:t>
            </a:r>
          </a:p>
          <a:p>
            <a:pPr marL="1333698" lvl="1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4F5057"/>
                </a:solidFill>
              </a:rPr>
              <a:t>Prise en compte d’</a:t>
            </a:r>
            <a:r>
              <a:rPr lang="fr-BE" sz="2000" b="1" dirty="0" smtClean="0">
                <a:solidFill>
                  <a:srgbClr val="4F5057"/>
                </a:solidFill>
              </a:rPr>
              <a:t>échantillons composites</a:t>
            </a:r>
            <a:r>
              <a:rPr lang="fr-BE" sz="2000" dirty="0" smtClean="0">
                <a:solidFill>
                  <a:srgbClr val="4F5057"/>
                </a:solidFill>
              </a:rPr>
              <a:t> (p.ex. rapport technique) possible:</a:t>
            </a:r>
          </a:p>
          <a:p>
            <a:pPr marL="1867205" lvl="2" indent="-342900">
              <a:buFont typeface="Wingdings" panose="05000000000000000000" pitchFamily="2" charset="2"/>
              <a:buChar char="Ø"/>
            </a:pPr>
            <a:r>
              <a:rPr lang="fr-BE" sz="2000" dirty="0" smtClean="0">
                <a:solidFill>
                  <a:srgbClr val="4F5057"/>
                </a:solidFill>
              </a:rPr>
              <a:t>Argumentation nécessaire</a:t>
            </a:r>
          </a:p>
          <a:p>
            <a:pPr marL="1867205" lvl="2" indent="-342900">
              <a:buFont typeface="Wingdings" panose="05000000000000000000" pitchFamily="2" charset="2"/>
              <a:buChar char="Ø"/>
            </a:pPr>
            <a:r>
              <a:rPr lang="fr-BE" sz="2000" dirty="0" smtClean="0">
                <a:solidFill>
                  <a:srgbClr val="4F5057"/>
                </a:solidFill>
              </a:rPr>
              <a:t>Faire appel à une </a:t>
            </a:r>
            <a:r>
              <a:rPr lang="fr-BE" sz="2000" b="1" dirty="0" smtClean="0">
                <a:solidFill>
                  <a:srgbClr val="4F5057"/>
                </a:solidFill>
              </a:rPr>
              <a:t>moyenne pondérée:</a:t>
            </a:r>
          </a:p>
          <a:p>
            <a:pPr marL="1867205" lvl="2" indent="-342900">
              <a:buFont typeface="Wingdings" panose="05000000000000000000" pitchFamily="2" charset="2"/>
              <a:buChar char="Ø"/>
            </a:pPr>
            <a:endParaRPr lang="fr-BE" sz="2000" b="1" dirty="0">
              <a:solidFill>
                <a:srgbClr val="4F5057"/>
              </a:solidFill>
            </a:endParaRPr>
          </a:p>
          <a:p>
            <a:pPr marL="1867205" lvl="2" indent="-342900">
              <a:buFont typeface="Wingdings" panose="05000000000000000000" pitchFamily="2" charset="2"/>
              <a:buChar char="Ø"/>
            </a:pPr>
            <a:endParaRPr lang="fr-BE" sz="2500" b="1" dirty="0" smtClean="0">
              <a:solidFill>
                <a:srgbClr val="4F5057"/>
              </a:solidFill>
            </a:endParaRPr>
          </a:p>
          <a:p>
            <a:pPr marL="1333698" lvl="1" indent="-342900">
              <a:buFont typeface="Wingdings" panose="05000000000000000000" pitchFamily="2" charset="2"/>
              <a:buChar char="Ø"/>
            </a:pPr>
            <a:endParaRPr lang="fr-BE" sz="2500" b="1" dirty="0">
              <a:solidFill>
                <a:srgbClr val="4F5057"/>
              </a:solidFill>
            </a:endParaRPr>
          </a:p>
          <a:p>
            <a:pPr marL="1333698" lvl="1" indent="-342900">
              <a:buFont typeface="Wingdings" panose="05000000000000000000" pitchFamily="2" charset="2"/>
              <a:buChar char="Ø"/>
            </a:pPr>
            <a:endParaRPr lang="fr-BE" sz="2500" b="1" dirty="0" smtClean="0">
              <a:solidFill>
                <a:srgbClr val="4F50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Valeur de risque standard pour le lessivage (VR</a:t>
            </a:r>
            <a:r>
              <a:rPr lang="fr-BE" sz="1200" dirty="0" smtClean="0"/>
              <a:t>S-N</a:t>
            </a:r>
            <a:r>
              <a:rPr lang="fr-BE" sz="2000" dirty="0" smtClean="0"/>
              <a:t>) :</a:t>
            </a:r>
            <a:endParaRPr lang="fr-BE" sz="2000" dirty="0"/>
          </a:p>
          <a:p>
            <a:pPr marL="1333698" lvl="1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4F5057"/>
                </a:solidFill>
              </a:rPr>
              <a:t>Assez </a:t>
            </a:r>
            <a:r>
              <a:rPr lang="fr-BE" sz="2000" b="1" dirty="0" smtClean="0">
                <a:solidFill>
                  <a:srgbClr val="4F5057"/>
                </a:solidFill>
              </a:rPr>
              <a:t>stricte</a:t>
            </a:r>
            <a:endParaRPr lang="fr-BE" sz="2000" b="1" dirty="0">
              <a:solidFill>
                <a:srgbClr val="4F5057"/>
              </a:solidFill>
            </a:endParaRPr>
          </a:p>
          <a:p>
            <a:pPr marL="1333698" lvl="1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4F5057"/>
                </a:solidFill>
              </a:rPr>
              <a:t>En </a:t>
            </a:r>
            <a:r>
              <a:rPr lang="fr-BE" sz="2000" dirty="0" smtClean="0">
                <a:solidFill>
                  <a:srgbClr val="4F5057"/>
                </a:solidFill>
              </a:rPr>
              <a:t>cas de </a:t>
            </a:r>
            <a:r>
              <a:rPr lang="fr-BE" sz="2000" dirty="0" smtClean="0">
                <a:solidFill>
                  <a:srgbClr val="4F5057"/>
                </a:solidFill>
              </a:rPr>
              <a:t>dépassement et si </a:t>
            </a:r>
            <a:r>
              <a:rPr lang="fr-BE" sz="2000" dirty="0" smtClean="0">
                <a:solidFill>
                  <a:srgbClr val="4F5057"/>
                </a:solidFill>
              </a:rPr>
              <a:t>l’âge des remblais </a:t>
            </a:r>
            <a:r>
              <a:rPr lang="fr-BE" sz="2000" dirty="0">
                <a:solidFill>
                  <a:srgbClr val="4F5057"/>
                </a:solidFill>
              </a:rPr>
              <a:t>±</a:t>
            </a:r>
            <a:r>
              <a:rPr lang="fr-BE" sz="2000" dirty="0" smtClean="0">
                <a:solidFill>
                  <a:srgbClr val="4F5057"/>
                </a:solidFill>
              </a:rPr>
              <a:t>connu: </a:t>
            </a:r>
            <a:r>
              <a:rPr lang="fr-BE" sz="2000" dirty="0" smtClean="0">
                <a:solidFill>
                  <a:srgbClr val="4F5057"/>
                </a:solidFill>
              </a:rPr>
              <a:t>se prononcer sur le risque de lessivage sur base des </a:t>
            </a:r>
            <a:r>
              <a:rPr lang="fr-BE" sz="2000" b="1" dirty="0" smtClean="0">
                <a:solidFill>
                  <a:srgbClr val="4F5057"/>
                </a:solidFill>
              </a:rPr>
              <a:t>observations de </a:t>
            </a:r>
            <a:r>
              <a:rPr lang="fr-BE" sz="2000" b="1" dirty="0">
                <a:solidFill>
                  <a:srgbClr val="4F5057"/>
                </a:solidFill>
              </a:rPr>
              <a:t>terrain</a:t>
            </a:r>
            <a:r>
              <a:rPr lang="fr-BE" sz="2000" dirty="0">
                <a:solidFill>
                  <a:srgbClr val="4F5057"/>
                </a:solidFill>
              </a:rPr>
              <a:t> (concentrations sol et eau, vitesse de dispersion calculée sur base de la dispersion avérée,...) </a:t>
            </a:r>
            <a:r>
              <a:rPr lang="fr-BE" sz="2000" dirty="0" smtClean="0">
                <a:solidFill>
                  <a:srgbClr val="4F5057"/>
                </a:solidFill>
              </a:rPr>
              <a:t>sans devoir faire appel à F-leach.</a:t>
            </a:r>
            <a:endParaRPr lang="fr-BE" sz="2000" b="1" dirty="0">
              <a:solidFill>
                <a:srgbClr val="4F5057"/>
              </a:solidFill>
            </a:endParaRPr>
          </a:p>
          <a:p>
            <a:endParaRPr lang="fr-BE" sz="800" i="1" dirty="0" smtClean="0">
              <a:latin typeface="Cambria Math" panose="02040503050406030204" pitchFamily="18" charset="0"/>
            </a:endParaRPr>
          </a:p>
          <a:p>
            <a:pPr lvl="2" indent="0">
              <a:buNone/>
            </a:pPr>
            <a:endParaRPr lang="fr-BE" sz="1600" i="1" dirty="0" smtClean="0">
              <a:latin typeface="Cambria Math" panose="02040503050406030204" pitchFamily="18" charset="0"/>
            </a:endParaRPr>
          </a:p>
          <a:p>
            <a:pPr lvl="2" indent="0">
              <a:buNone/>
            </a:pPr>
            <a:endParaRPr lang="fr-BE" sz="2000" dirty="0"/>
          </a:p>
          <a:p>
            <a:pPr marL="1867205" lvl="2" indent="-342900">
              <a:buFont typeface="Wingdings" panose="05000000000000000000" pitchFamily="2" charset="2"/>
              <a:buChar char="Ø"/>
            </a:pPr>
            <a:endParaRPr lang="fr-BE" sz="1500" dirty="0" smtClean="0">
              <a:solidFill>
                <a:srgbClr val="4F5057"/>
              </a:solidFill>
            </a:endParaRPr>
          </a:p>
          <a:p>
            <a:pPr lvl="1" indent="0">
              <a:buNone/>
            </a:pPr>
            <a:endParaRPr lang="fr-BE" sz="2000" dirty="0" smtClean="0">
              <a:solidFill>
                <a:srgbClr val="4F5057"/>
              </a:solidFill>
            </a:endParaRPr>
          </a:p>
          <a:p>
            <a:pPr marL="1333698" lvl="1" indent="-342900">
              <a:buFont typeface="Arial" panose="020B0604020202020204" pitchFamily="34" charset="0"/>
              <a:buChar char="•"/>
            </a:pPr>
            <a:endParaRPr lang="fr-BE" sz="3300" dirty="0" smtClean="0">
              <a:solidFill>
                <a:srgbClr val="8D8E8F"/>
              </a:solidFill>
              <a:sym typeface="Wingdings" panose="05000000000000000000" pitchFamily="2" charset="2"/>
            </a:endParaRPr>
          </a:p>
          <a:p>
            <a:pPr marL="1333698" lvl="1" indent="-342900">
              <a:buFont typeface="Arial" panose="020B0604020202020204" pitchFamily="34" charset="0"/>
              <a:buChar char="•"/>
            </a:pPr>
            <a:endParaRPr lang="fr-BE" sz="3300" dirty="0" smtClean="0">
              <a:solidFill>
                <a:srgbClr val="8D8E8F"/>
              </a:solidFill>
            </a:endParaRPr>
          </a:p>
          <a:p>
            <a:pPr marL="1447998" lvl="1" indent="-457200">
              <a:buFont typeface="Arial" panose="020B0604020202020204" pitchFamily="34" charset="0"/>
              <a:buChar char="•"/>
            </a:pPr>
            <a:endParaRPr lang="fr-FR" sz="33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>
                <a:off x="480963" y="4170444"/>
                <a:ext cx="12385376" cy="69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𝑐𝑜𝑛𝑐</m:t>
                    </m:r>
                    <m:r>
                      <a:rPr lang="nl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  <m:r>
                      <a:rPr lang="fr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𝑚𝑜𝑦</m:t>
                    </m:r>
                    <m:r>
                      <a:rPr lang="fr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𝑒𝑛𝑛𝑒</m:t>
                    </m:r>
                    <m:r>
                      <a:rPr lang="fr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𝑝𝑜𝑛𝑑</m:t>
                    </m:r>
                    <m:r>
                      <a:rPr lang="fr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a:rPr lang="fr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fr-BE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a:rPr lang="fr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nl-B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fr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𝑐𝑜𝑛𝑐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 é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𝑐h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𝑐𝑜𝑚𝑝𝑜𝑠𝑖𝑡𝑒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𝑛𝑜𝑚𝑏𝑟𝑒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é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𝑐h</m:t>
                                </m:r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é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𝑚𝑒𝑛𝑡𝑎𝑖𝑟𝑒𝑠</m:t>
                                </m:r>
                              </m:e>
                            </m:d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𝑐𝑜𝑛𝑐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 é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𝑐h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𝑛𝑜𝑟𝑚𝑎𝑙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fr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𝑛𝑜𝑚𝑏𝑟𝑒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é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𝑐h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.é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𝑚𝑒𝑛𝑡𝑎𝑖𝑟𝑒𝑠</m:t>
                                </m:r>
                              </m:e>
                            </m:d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𝑛𝑜𝑚𝑏𝑟𝑒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é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𝑐h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𝑛𝑜𝑟𝑚𝑎𝑙</m:t>
                                </m:r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den>
                    </m:f>
                  </m:oMath>
                </a14:m>
                <a:endParaRPr lang="fr-B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3" y="4170444"/>
                <a:ext cx="12385376" cy="6903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ro.png" descr="/Users/assidhb/CLIENTS/2016/bruxelles-environnement/PPT BE Een speler in beweging/cadrage-images-1200x800/intr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2194117" cy="9145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20136" y="3461119"/>
            <a:ext cx="6774509" cy="3387083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1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867958" y="3590678"/>
            <a:ext cx="6326688" cy="3100199"/>
          </a:xfrm>
          <a:prstGeom prst="rect">
            <a:avLst/>
          </a:prstGeom>
        </p:spPr>
        <p:txBody>
          <a:bodyPr lIns="3387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5CAC3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867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</a:t>
            </a:r>
            <a:r>
              <a:rPr lang="fr-FR" sz="3867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3867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</a:t>
            </a:r>
            <a:r>
              <a:rPr lang="fr-FR" sz="3867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3867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3867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uestions?</a:t>
            </a:r>
            <a:endParaRPr lang="fr-FR" sz="3867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E_Logo2013_BIL_rgb.png" descr="/Users/assidhb/CLIENTS/Logothèque Library/BE-Logo2013_New/Logo/png/BE_Logo2013_BIL_rgb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96" y="7384954"/>
            <a:ext cx="2288245" cy="12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CONTENU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21"/>
            <a:ext cx="10975658" cy="4483345"/>
          </a:xfrm>
        </p:spPr>
        <p:txBody>
          <a:bodyPr/>
          <a:lstStyle/>
          <a:p>
            <a:r>
              <a:rPr lang="fr-FR" sz="2000" dirty="0" smtClean="0"/>
              <a:t>Codes de bonnes pratiques étude de risque d’application depuis </a:t>
            </a:r>
            <a:r>
              <a:rPr lang="fr-FR" sz="2000" b="1" dirty="0" smtClean="0"/>
              <a:t>1/4/2016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r>
              <a:rPr lang="fr-FR" sz="2000" dirty="0" smtClean="0"/>
              <a:t>Sur base de notre expérience, parcourir les points d’attention en </a:t>
            </a:r>
            <a:r>
              <a:rPr lang="fr-FR" sz="2000" dirty="0" smtClean="0"/>
              <a:t>termes </a:t>
            </a:r>
            <a:r>
              <a:rPr lang="fr-FR" sz="2000" dirty="0" smtClean="0"/>
              <a:t>de:</a:t>
            </a:r>
          </a:p>
          <a:p>
            <a:pPr marL="457200" indent="-457200">
              <a:buAutoNum type="arabicPeriod"/>
            </a:pPr>
            <a:r>
              <a:rPr lang="fr-FR" sz="2000" dirty="0" smtClean="0"/>
              <a:t>Évaluation risque humain</a:t>
            </a:r>
          </a:p>
          <a:p>
            <a:pPr marL="457200" indent="-457200">
              <a:buAutoNum type="arabicPeriod"/>
            </a:pPr>
            <a:r>
              <a:rPr lang="fr-FR" sz="2000" dirty="0" smtClean="0"/>
              <a:t>Produit pur en phase libre</a:t>
            </a:r>
          </a:p>
          <a:p>
            <a:pPr marL="457200" indent="-457200">
              <a:buAutoNum type="arabicPeriod"/>
            </a:pPr>
            <a:r>
              <a:rPr lang="fr-FR" sz="2000" dirty="0" smtClean="0"/>
              <a:t>Évaluation risque de dispersion</a:t>
            </a:r>
          </a:p>
          <a:p>
            <a:pPr marL="457200" indent="-457200">
              <a:buAutoNum type="arabicPeriod"/>
            </a:pPr>
            <a:r>
              <a:rPr lang="fr-FR" sz="2000" dirty="0" smtClean="0"/>
              <a:t>Étude simplifiée des risques pour les remblais</a:t>
            </a:r>
          </a:p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2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humain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21"/>
            <a:ext cx="10975658" cy="4483345"/>
          </a:xfrm>
        </p:spPr>
        <p:txBody>
          <a:bodyPr/>
          <a:lstStyle/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7"/>
          <p:cNvSpPr txBox="1">
            <a:spLocks/>
          </p:cNvSpPr>
          <p:nvPr/>
        </p:nvSpPr>
        <p:spPr>
          <a:xfrm>
            <a:off x="1705099" y="2537721"/>
            <a:ext cx="9865096" cy="26218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S-Risk = Outil d’aide à la décision (avec certaines limites)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Garder un œil critique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sur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les résultats du calcul et procéder systématiquement à une analyse des incertitudes: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incertitudes associées à la qualité de certaines données;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incertitudes associées au choix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concentrations représentatives;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incertitudes associées aux paramètres d’usage du terrain;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incertitudes associées aux modèles, à leur condition d’utilisation, ou aux valeurs paramétriques considérées pour certains des paramètres sensibles de la modélisation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t dans certains cas de l’exposition de fond.</a:t>
            </a:r>
          </a:p>
          <a:p>
            <a:pPr marL="457200" lvl="1" indent="0">
              <a:buNone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Il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n’est pas demandé d’utiliser systématiquement des paramètres </a:t>
            </a:r>
            <a:r>
              <a:rPr lang="fr-BE" altLang="fr-FR" sz="2000" dirty="0" err="1" smtClean="0">
                <a:solidFill>
                  <a:srgbClr val="4F5057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worst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-case</a:t>
            </a:r>
          </a:p>
          <a:p>
            <a:pPr marL="457200" lvl="1" indent="0">
              <a:buNone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Questions/problèmes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concernant S-Risk: contacter le helpdesk de S-Risk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BE" altLang="fr-FR" sz="1400" dirty="0">
              <a:solidFill>
                <a:srgbClr val="006F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humain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21"/>
            <a:ext cx="10975658" cy="4483345"/>
          </a:xfrm>
        </p:spPr>
        <p:txBody>
          <a:bodyPr/>
          <a:lstStyle/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contenu 7"/>
          <p:cNvSpPr txBox="1">
            <a:spLocks/>
          </p:cNvSpPr>
          <p:nvPr/>
        </p:nvSpPr>
        <p:spPr>
          <a:xfrm>
            <a:off x="1489075" y="2412554"/>
            <a:ext cx="7339012" cy="26218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Concernant l’utilisation de S-Risk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Applications I et III : rarement utilisées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Application II:  Graphique rarement utilisé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BE" altLang="fr-FR" sz="2000" dirty="0">
              <a:solidFill>
                <a:srgbClr val="006F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 smtClean="0">
              <a:solidFill>
                <a:srgbClr val="006F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93131" y="3723464"/>
            <a:ext cx="9145016" cy="48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humain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259" y="2537721"/>
            <a:ext cx="10975658" cy="4483345"/>
          </a:xfrm>
        </p:spPr>
        <p:txBody>
          <a:bodyPr/>
          <a:lstStyle/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contenu 7"/>
          <p:cNvSpPr txBox="1">
            <a:spLocks/>
          </p:cNvSpPr>
          <p:nvPr/>
        </p:nvSpPr>
        <p:spPr>
          <a:xfrm>
            <a:off x="1489075" y="2412554"/>
            <a:ext cx="10297144" cy="26218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Concernant l’utilisation de S-Risk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Usage Standard: Généralement bien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fait, mais nous avons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parfois des remarques par rapport à certaines modifications concernant les caractéristiques du bâtiment.</a:t>
            </a:r>
          </a:p>
          <a:p>
            <a:pPr marL="457200" lvl="1" indent="0">
              <a:buNone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paramètres modifiables par l’expert 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le nombre d’horizons distincts constituant le sol 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les propriétés de chacun des horizons en sélectionnant le type de sol correspondant le mieux à la situation locale et en modifiant – si nécessaire – ses propriétés 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la/les concentration(s) représentative(s) en polluant et la/les profondeur(s) auxquelles la/les pollution(s) ont été mises en évidence.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BE" altLang="fr-FR" sz="2000" dirty="0">
              <a:solidFill>
                <a:srgbClr val="006F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 smtClean="0">
              <a:solidFill>
                <a:srgbClr val="006F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387" y="5868938"/>
            <a:ext cx="4248472" cy="29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humain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9434" y="2484562"/>
            <a:ext cx="10975658" cy="4483345"/>
          </a:xfrm>
        </p:spPr>
        <p:txBody>
          <a:bodyPr/>
          <a:lstStyle/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contenu 7"/>
          <p:cNvSpPr txBox="1">
            <a:spLocks/>
          </p:cNvSpPr>
          <p:nvPr/>
        </p:nvSpPr>
        <p:spPr>
          <a:xfrm>
            <a:off x="1489075" y="2412554"/>
            <a:ext cx="9577064" cy="26218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Concernant l’utilisation de S-Risk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Usage concret actuel et futur: Bruxelles Environnement a souvent les remarques suivantes: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fr-BE" altLang="fr-FR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model conceptuel du site n’est pas bien détaillé;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fr-BE" altLang="fr-FR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les paramètres utilisée dans S-Risk (Surface de la cave, volume de la cave et bâtiment, surface des </a:t>
            </a:r>
            <a:r>
              <a:rPr lang="fr-BE" altLang="fr-FR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murs </a:t>
            </a:r>
            <a:r>
              <a:rPr lang="fr-BE" altLang="fr-FR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de la cave….) ne correspondent pas aux caractéristiques du bâtiment;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fr-BE" altLang="fr-FR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BE" altLang="fr-FR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paramètres repris dans le rapport ne correspondent pas aux paramètres utilisés dans S-Risk  (par exemples les </a:t>
            </a:r>
            <a:r>
              <a:rPr lang="fr-BE" altLang="fr-FR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voies </a:t>
            </a:r>
            <a:r>
              <a:rPr lang="fr-BE" altLang="fr-FR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d’exposition);</a:t>
            </a: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Usage Futur: il est important de s’assurer de l’existence d’un permis d’urbanisme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et de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faire la modélisation en tenant compte du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PU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Si non, l’étude de risque sera acceptée mais à titre informatif.</a:t>
            </a: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 smtClean="0">
              <a:solidFill>
                <a:srgbClr val="006F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075" y="3601769"/>
            <a:ext cx="2308615" cy="23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humain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9434" y="2484562"/>
            <a:ext cx="10975658" cy="4483345"/>
          </a:xfrm>
        </p:spPr>
        <p:txBody>
          <a:bodyPr/>
          <a:lstStyle/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contenu 7"/>
          <p:cNvSpPr txBox="1">
            <a:spLocks/>
          </p:cNvSpPr>
          <p:nvPr/>
        </p:nvSpPr>
        <p:spPr>
          <a:xfrm>
            <a:off x="1489075" y="2412554"/>
            <a:ext cx="10297144" cy="26218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Rapport S-Risk = Uniquement le rapport résumé de S-Risk, le rapport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détaillé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sera demandé par Bruxelles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Environnement, en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cas de besoin</a:t>
            </a:r>
          </a:p>
        </p:txBody>
      </p:sp>
    </p:spTree>
    <p:extLst>
      <p:ext uri="{BB962C8B-B14F-4D97-AF65-F5344CB8AC3E}">
        <p14:creationId xmlns:p14="http://schemas.microsoft.com/office/powerpoint/2010/main" val="751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humain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9434" y="2484562"/>
            <a:ext cx="10975658" cy="4483345"/>
          </a:xfrm>
        </p:spPr>
        <p:txBody>
          <a:bodyPr/>
          <a:lstStyle/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contenu 7"/>
          <p:cNvSpPr txBox="1">
            <a:spLocks/>
          </p:cNvSpPr>
          <p:nvPr/>
        </p:nvSpPr>
        <p:spPr>
          <a:xfrm>
            <a:off x="1489075" y="2412554"/>
            <a:ext cx="10297144" cy="26218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Mesures d’air intérieur et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extérieur:  </a:t>
            </a: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stratégie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décrite dans le code de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bonnes pratiques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est rarement respectée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vous demande de bien motiver et argumenter votre stratégie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dérogatoire; </a:t>
            </a: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concentrations mesurées sont directement introduites dans S-Risque sans tenir compte de l’exposition de fond qui est parfois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importante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enir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compte des sources présentes sur le site avant de faire les mesures d’air et éventuellement opter pour des mesures d’air du sol.</a:t>
            </a: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162" y="4234360"/>
            <a:ext cx="9256777" cy="11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759" y="568122"/>
            <a:ext cx="10975658" cy="141238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Risque humain</a:t>
            </a:r>
            <a:br>
              <a:rPr lang="da-DK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9434" y="2484562"/>
            <a:ext cx="10975658" cy="4483345"/>
          </a:xfrm>
        </p:spPr>
        <p:txBody>
          <a:bodyPr/>
          <a:lstStyle/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contenu 7"/>
          <p:cNvSpPr txBox="1">
            <a:spLocks/>
          </p:cNvSpPr>
          <p:nvPr/>
        </p:nvSpPr>
        <p:spPr>
          <a:xfrm>
            <a:off x="1489075" y="2412554"/>
            <a:ext cx="10297144" cy="26218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Concentration représentative: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les risques sont considérés comme tolérables pour une classe de sensibilité donnée si les concentrations représentatives sont inférieures ou égales aux normes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d'intervention</a:t>
            </a:r>
          </a:p>
          <a:p>
            <a:pPr marL="800100" lvl="2" indent="0">
              <a:buNone/>
            </a:pP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Utiliser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une concentration égale à 0 dans le cas où la concentration représentative pour une couche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donnée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BE" altLang="fr-FR" sz="2000" dirty="0" smtClean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inférieure </a:t>
            </a:r>
            <a:r>
              <a:rPr lang="fr-BE" altLang="fr-FR" sz="2000" dirty="0">
                <a:solidFill>
                  <a:srgbClr val="4F5057"/>
                </a:solidFill>
                <a:latin typeface="Arial" pitchFamily="34" charset="0"/>
                <a:cs typeface="Arial" pitchFamily="34" charset="0"/>
              </a:rPr>
              <a:t>à NI</a:t>
            </a: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altLang="fr-FR" sz="2000" dirty="0">
              <a:solidFill>
                <a:srgbClr val="4F505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1518</Words>
  <Application>Microsoft Office PowerPoint</Application>
  <PresentationFormat>Personnalisé</PresentationFormat>
  <Paragraphs>211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Arial Bold</vt:lpstr>
      <vt:lpstr>Calibri</vt:lpstr>
      <vt:lpstr>Cambria Math</vt:lpstr>
      <vt:lpstr>Courier New</vt:lpstr>
      <vt:lpstr>Helvetica Light</vt:lpstr>
      <vt:lpstr>Verdana</vt:lpstr>
      <vt:lpstr>Wingdings</vt:lpstr>
      <vt:lpstr>Wingdings 3</vt:lpstr>
      <vt:lpstr>Thème Office</vt:lpstr>
      <vt:lpstr>Retour d’expérience</vt:lpstr>
      <vt:lpstr>CONTENU </vt:lpstr>
      <vt:lpstr>Risque humain </vt:lpstr>
      <vt:lpstr>Risque humain </vt:lpstr>
      <vt:lpstr>Risque humain </vt:lpstr>
      <vt:lpstr>Risque humain </vt:lpstr>
      <vt:lpstr>Risque humain </vt:lpstr>
      <vt:lpstr>Risque humain </vt:lpstr>
      <vt:lpstr>Risque humain </vt:lpstr>
      <vt:lpstr>Risque humain </vt:lpstr>
      <vt:lpstr>Produit pur en phase libre </vt:lpstr>
      <vt:lpstr>RISQUE DE DISPERION </vt:lpstr>
      <vt:lpstr>RISQUE DE DISPERION </vt:lpstr>
      <vt:lpstr>RISQUE DE DISPERION </vt:lpstr>
      <vt:lpstr>RISQUE DE DISPERION </vt:lpstr>
      <vt:lpstr>RISQUE DE DISPERION </vt:lpstr>
      <vt:lpstr>REMBLAIS: Étude simplifiée des risques </vt:lpstr>
      <vt:lpstr>Présentation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Économiser l’énergie</dc:title>
  <dc:creator>Cat</dc:creator>
  <cp:lastModifiedBy>EL BAZ Nouradine</cp:lastModifiedBy>
  <cp:revision>66</cp:revision>
  <dcterms:created xsi:type="dcterms:W3CDTF">2015-01-20T15:12:15Z</dcterms:created>
  <dcterms:modified xsi:type="dcterms:W3CDTF">2019-11-14T06:30:51Z</dcterms:modified>
</cp:coreProperties>
</file>